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8" r:id="rId1"/>
  </p:sldMasterIdLst>
  <p:sldIdLst>
    <p:sldId id="256" r:id="rId2"/>
    <p:sldId id="257" r:id="rId3"/>
    <p:sldId id="258" r:id="rId4"/>
    <p:sldId id="276" r:id="rId5"/>
    <p:sldId id="261" r:id="rId6"/>
    <p:sldId id="262" r:id="rId7"/>
    <p:sldId id="263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9" r:id="rId18"/>
    <p:sldId id="288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300" r:id="rId29"/>
    <p:sldId id="301" r:id="rId30"/>
    <p:sldId id="299" r:id="rId31"/>
    <p:sldId id="302" r:id="rId32"/>
    <p:sldId id="303" r:id="rId33"/>
    <p:sldId id="264" r:id="rId34"/>
    <p:sldId id="265" r:id="rId35"/>
    <p:sldId id="266" r:id="rId36"/>
    <p:sldId id="268" r:id="rId37"/>
    <p:sldId id="269" r:id="rId38"/>
    <p:sldId id="270" r:id="rId39"/>
    <p:sldId id="271" r:id="rId40"/>
    <p:sldId id="311" r:id="rId41"/>
    <p:sldId id="315" r:id="rId42"/>
    <p:sldId id="321" r:id="rId43"/>
    <p:sldId id="323" r:id="rId44"/>
    <p:sldId id="322" r:id="rId45"/>
    <p:sldId id="312" r:id="rId46"/>
    <p:sldId id="313" r:id="rId47"/>
    <p:sldId id="314" r:id="rId48"/>
    <p:sldId id="319" r:id="rId49"/>
    <p:sldId id="320" r:id="rId50"/>
    <p:sldId id="316" r:id="rId51"/>
    <p:sldId id="317" r:id="rId52"/>
    <p:sldId id="318" r:id="rId53"/>
    <p:sldId id="324" r:id="rId54"/>
    <p:sldId id="325" r:id="rId55"/>
    <p:sldId id="304" r:id="rId56"/>
    <p:sldId id="309" r:id="rId57"/>
    <p:sldId id="310" r:id="rId58"/>
    <p:sldId id="305" r:id="rId59"/>
    <p:sldId id="306" r:id="rId60"/>
    <p:sldId id="307" r:id="rId61"/>
    <p:sldId id="308" r:id="rId62"/>
    <p:sldId id="331" r:id="rId63"/>
    <p:sldId id="327" r:id="rId64"/>
    <p:sldId id="328" r:id="rId65"/>
    <p:sldId id="329" r:id="rId66"/>
    <p:sldId id="330" r:id="rId67"/>
    <p:sldId id="326" r:id="rId68"/>
    <p:sldId id="273" r:id="rId69"/>
    <p:sldId id="274" r:id="rId7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40"/>
  </p:normalViewPr>
  <p:slideViewPr>
    <p:cSldViewPr snapToGrid="0" snapToObjects="1">
      <p:cViewPr varScale="1">
        <p:scale>
          <a:sx n="88" d="100"/>
          <a:sy n="88" d="100"/>
        </p:scale>
        <p:origin x="4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0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3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696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3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57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2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5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60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19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3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18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cap="none" spc="1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9/22/2021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 cap="none" spc="1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 cap="none" spc="1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4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7" r:id="rId6"/>
    <p:sldLayoutId id="2147483932" r:id="rId7"/>
    <p:sldLayoutId id="2147483933" r:id="rId8"/>
    <p:sldLayoutId id="2147483934" r:id="rId9"/>
    <p:sldLayoutId id="2147483936" r:id="rId10"/>
    <p:sldLayoutId id="2147483935" r:id="rId11"/>
    <p:sldLayoutId id="21474839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9Q4WXlOQMf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KtbCQDXiBd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yam.com/littlebigx/article/16151249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2AAt1tbe9YU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sUJntoxhT0M&amp;t=22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yam.com/littlebigx/article/16151249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ghresource.mt.ntnu.edu.tw/nss/p/LifeEducation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youtube.com/watch?v=2_ms0RiTtl8&amp;t=83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NXhBcA_oZyY" TargetMode="Externa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Qs03ytLGmlY&amp;t=60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&#29983;&#21629;&#25945;&#32946;&#25163;&#20874;-&#20839;&#25991;OK&#20302;.pdf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jgpJoKDzoZ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CYSFBig9uj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eslite.com/product/1001111192588721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eslite.com/search?keyword=%E5%A5%A7%E6%96%AF%E5%8D%A1%EF%BC%8E%E6%9F%8F%E5%B0%BC%E8%8F%B2&amp;author=WyLlpafmlq_ljaHvvI7mn4_lsLzoj7IiXQ&amp;final_price=0,&amp;sort=_weight_+desc&amp;size=20&amp;start=0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eslite.com/product/1003272362675814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eslite.com/product/1003272362675813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erpillar.url.tw/en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651FA3-B4A1-4E98-9B71-4CF8208779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82F2839-92BB-1A4A-A96A-09F730A2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5" y="132894"/>
            <a:ext cx="6595884" cy="1426051"/>
          </a:xfrm>
        </p:spPr>
        <p:txBody>
          <a:bodyPr>
            <a:normAutofit/>
          </a:bodyPr>
          <a:lstStyle/>
          <a:p>
            <a:r>
              <a:rPr lang="en-US" altLang="zh-TW" sz="2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110 </a:t>
            </a:r>
            <a:r>
              <a:rPr lang="zh-TW" altLang="en-US" sz="2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年度桃園市生命教育資源中心學校 </a:t>
            </a:r>
            <a:br>
              <a:rPr lang="zh-TW" altLang="en-US" sz="2400" b="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生命教育議題融入家長學習社群增能計畫 </a:t>
            </a:r>
            <a:br>
              <a:rPr lang="zh-TW" altLang="en-US" sz="2400" b="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kumimoji="1" lang="zh-TW" altLang="en-US" sz="24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3AF0C6-40FF-CE4B-A74F-35DAB27B5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" y="2334393"/>
            <a:ext cx="6200598" cy="2189214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6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生命與閱讀 </a:t>
            </a:r>
          </a:p>
          <a:p>
            <a:endParaRPr kumimoji="1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新北市私立辭修高中</a:t>
            </a:r>
            <a:endParaRPr kumimoji="1"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范毓麟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3994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3" descr="野草">
            <a:extLst>
              <a:ext uri="{FF2B5EF4-FFF2-40B4-BE49-F238E27FC236}">
                <a16:creationId xmlns:a16="http://schemas.microsoft.com/office/drawing/2014/main" id="{204CCCF8-1528-4215-9949-8A382E711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595884" y="57974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4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D7950-23A8-4ADD-AB34-12D0960F1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6" y="300625"/>
            <a:ext cx="11924778" cy="5384742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這看起來獨厚人類，使人優於動物，然而透過實驗與觀察，卻發現動物也有其相互溝通的語言、能思考、具有群性，甚至能運用工具解決問題，只是我們不懂得動物世界的運作。那麼，</a:t>
            </a:r>
            <a:r>
              <a:rPr lang="zh-TW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什麼是人的獨特性呢？什麼讓人從萬有中突顯出來？</a:t>
            </a: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346C4343-33F4-426D-A3D7-6112F7755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9" y="3405716"/>
            <a:ext cx="2970438" cy="34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28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CFABD7-72EC-4B47-AE8B-F8712C8D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2" y="71211"/>
            <a:ext cx="10515600" cy="1325563"/>
          </a:xfrm>
        </p:spPr>
        <p:txBody>
          <a:bodyPr/>
          <a:lstStyle/>
          <a:p>
            <a:r>
              <a:rPr lang="zh-TW" altLang="en-US" dirty="0"/>
              <a:t>人</a:t>
            </a:r>
            <a:r>
              <a:rPr lang="en-US" altLang="zh-TW" dirty="0"/>
              <a:t>vs.</a:t>
            </a:r>
            <a:r>
              <a:rPr lang="zh-TW" altLang="en-US" dirty="0"/>
              <a:t>動物</a:t>
            </a:r>
          </a:p>
        </p:txBody>
      </p:sp>
      <p:pic>
        <p:nvPicPr>
          <p:cNvPr id="5" name="內容版面配置區 4" descr="一張含有 文字 的圖片&#10;&#10;自動產生的描述">
            <a:hlinkClick r:id="rId2"/>
            <a:extLst>
              <a:ext uri="{FF2B5EF4-FFF2-40B4-BE49-F238E27FC236}">
                <a16:creationId xmlns:a16="http://schemas.microsoft.com/office/drawing/2014/main" id="{361CBADA-9888-430A-942A-57510AD17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37" y="650308"/>
            <a:ext cx="7547563" cy="5842567"/>
          </a:xfrm>
        </p:spPr>
      </p:pic>
    </p:spTree>
    <p:extLst>
      <p:ext uri="{BB962C8B-B14F-4D97-AF65-F5344CB8AC3E}">
        <p14:creationId xmlns:p14="http://schemas.microsoft.com/office/powerpoint/2010/main" val="3871093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D194A0-EDA7-4267-B834-8B1725306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608" y="773439"/>
            <a:ext cx="9607463" cy="3859742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從人學的探索中看來，人具有理性與道德判斷能力；人能超越本性來延宕或犧牲需求，以滿足群體或者他人的利益；人能發揮創意並勇於探索嘗試，以追求任何的可能性。這些都是動物所沒有的。</a:t>
            </a:r>
          </a:p>
        </p:txBody>
      </p:sp>
    </p:spTree>
    <p:extLst>
      <p:ext uri="{BB962C8B-B14F-4D97-AF65-F5344CB8AC3E}">
        <p14:creationId xmlns:p14="http://schemas.microsoft.com/office/powerpoint/2010/main" val="3274161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DA83FB-4B55-4B1B-9DE7-699E9378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旅人與死人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53D6CE-98A6-41EA-B4D4-73C8CF92A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有個旅人獨自夜宿於廢棄空屋，睡夢中聽見一陣爭吵，睜眼看竟是兩個鬼在互搶一具死人屍體，大鬼抓著死人的右手說：「是我把他扛來的，你竟敢跟我搶！」小鬼抓著左手說：「是我先看到的，本來就該歸我！」旅人嚇得倒抽一口氣，面目猙獰的大小鬼聽見聲音後同時轉向旅人。</a:t>
            </a: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5569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350AEF-A817-4655-A682-8EC84B137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166694"/>
            <a:ext cx="11761940" cy="5447372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大鬼質問旅人：「你說，這屍體應該歸誰？」旅人心想大鬼力氣比較大，還是不要得罪他比較好，因此指著大鬼說：「是你扛來的。」沒想到小鬼聽見這話，氣到上前扯下旅人的右手摔在地上，原本氣憤的大鬼看著也起了玩興，接連地把死人跟旅人的四肢、五臟六腑都扯下互換，兩隻鬼把擁有旅人四肢與內臟的死人吃掉後，一溜煙的消失在屋裡，留下嚇壞的旅人。</a:t>
            </a: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</a:p>
        </p:txBody>
      </p:sp>
      <p:pic>
        <p:nvPicPr>
          <p:cNvPr id="5" name="圖片 4" descr="一張含有 個人, 填充的 的圖片&#10;&#10;自動產生的描述">
            <a:extLst>
              <a:ext uri="{FF2B5EF4-FFF2-40B4-BE49-F238E27FC236}">
                <a16:creationId xmlns:a16="http://schemas.microsoft.com/office/drawing/2014/main" id="{EDB2CEC5-8C7B-411D-A273-A7C4832B0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99" y="3845490"/>
            <a:ext cx="4518765" cy="301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2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E0149B-0699-4E5B-A389-6FA46C5DC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53" y="773439"/>
            <a:ext cx="10515600" cy="3859742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旅人行屍走肉的走在路上時，一位智者攔下了旅人問：「你是誰？你從哪裡來？」旅人將發生的事全告訴了智者，並問：「我原本身體已經被吃掉了，現在的這個軀體是別人的，我還是我嗎？還是我已經死了呢？我是誰？誰又是我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」智者聽完後說：「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endParaRPr lang="zh-TW" altLang="en-US" dirty="0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339DDA4E-DB4C-4129-A3C1-3AD63CFC7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52" y="3429000"/>
            <a:ext cx="519099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76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4CE241-C636-4EB3-8365-A41A9626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157" y="568325"/>
            <a:ext cx="10515600" cy="385974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如果你是智者，你會怎麼回答？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898020A-185D-4F99-9374-4BF921A6A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96144"/>
            <a:ext cx="9144000" cy="50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08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39FF13-C4FE-485F-AB76-CE5D7E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958"/>
            <a:ext cx="10515600" cy="1325563"/>
          </a:xfrm>
        </p:spPr>
        <p:txBody>
          <a:bodyPr/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自己真的存在嗎？</a:t>
            </a:r>
          </a:p>
        </p:txBody>
      </p:sp>
      <p:pic>
        <p:nvPicPr>
          <p:cNvPr id="13" name="內容版面配置區 12" descr="一張含有 文字 的圖片&#10;&#10;自動產生的描述">
            <a:hlinkClick r:id="rId2"/>
            <a:extLst>
              <a:ext uri="{FF2B5EF4-FFF2-40B4-BE49-F238E27FC236}">
                <a16:creationId xmlns:a16="http://schemas.microsoft.com/office/drawing/2014/main" id="{C6E99DCF-3271-48E1-8A98-2D3946A83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19" y="1825625"/>
            <a:ext cx="8142361" cy="4885417"/>
          </a:xfrm>
        </p:spPr>
      </p:pic>
    </p:spTree>
    <p:extLst>
      <p:ext uri="{BB962C8B-B14F-4D97-AF65-F5344CB8AC3E}">
        <p14:creationId xmlns:p14="http://schemas.microsoft.com/office/powerpoint/2010/main" val="1124969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F018F4-6C3C-4C0F-84CC-F5EA1E9DA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8202"/>
            <a:ext cx="10515600" cy="6137753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佛教說：無我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笛卡兒：我思故我在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腦神經學家：我們的意識是由腦神經元所釋放的電波而形成的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洪裕宏（國立陽明大學心智哲學研究所教授）：每個人都會自覺到自我的存在。被針刺到時會覺得痛，有一個我在痛，而且那個我就是自己。我會感覺到我是所有感覺知覺經驗的中心，我是我的感覺知覺經驗的主體。（經驗主義）</a:t>
            </a:r>
          </a:p>
        </p:txBody>
      </p:sp>
    </p:spTree>
    <p:extLst>
      <p:ext uri="{BB962C8B-B14F-4D97-AF65-F5344CB8AC3E}">
        <p14:creationId xmlns:p14="http://schemas.microsoft.com/office/powerpoint/2010/main" val="1935797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6B09F6-6960-4615-AB74-47791147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我的多元面向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533B3E-1A2B-4CFC-871E-EB3E5659D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在家人、同學、朋友、老師、網友、喜歡的人面前，自己都是一樣的狀態嗎？如果都不一樣，代表我是分裂的嗎？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如果要用一分鐘自我介紹，你會怎麼說？</a:t>
            </a:r>
          </a:p>
        </p:txBody>
      </p:sp>
    </p:spTree>
    <p:extLst>
      <p:ext uri="{BB962C8B-B14F-4D97-AF65-F5344CB8AC3E}">
        <p14:creationId xmlns:p14="http://schemas.microsoft.com/office/powerpoint/2010/main" val="185707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035D5F-4B38-714B-89C0-8E76DC7E9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70" y="160021"/>
            <a:ext cx="10515600" cy="1325563"/>
          </a:xfrm>
        </p:spPr>
        <p:txBody>
          <a:bodyPr/>
          <a:lstStyle/>
          <a:p>
            <a:r>
              <a:rPr kumimoji="1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何謂經典？（一）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E72BCA-E386-E848-ADF7-846E97C01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85584"/>
            <a:ext cx="11624310" cy="4872355"/>
          </a:xfrm>
        </p:spPr>
        <p:txBody>
          <a:bodyPr/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經典必須是成就人類的作品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不論是形式或內容，經典都能對人類社會產生提攜的作用。</a:t>
            </a:r>
          </a:p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經典作品的特質既是獨特的、卻也是普遍的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經典具有不從俗的獨特風格，內容符合普遍性的標準，能夠引發不同時空的讀者共鳴；正因為經典符合普世的價值、普遍的真理，才能不因時代改變而被淘汰。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資料來源：小大季刊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期</a:t>
            </a:r>
            <a:r>
              <a:rPr lang="en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http://blog.yam.com/littlebigx/article/16151249</a:t>
            </a:r>
            <a:endParaRPr lang="en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1167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B5ED34-27BF-486E-B239-FC3B8D5EC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7866"/>
            <a:ext cx="10515600" cy="3859742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戴爾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卡內基：「心靈的成熟過程 是持續不斷的自我發現、自我探尋的過程 除非我們先了解自己 否則我們很難去了解別人。」</a:t>
            </a:r>
          </a:p>
        </p:txBody>
      </p:sp>
      <p:pic>
        <p:nvPicPr>
          <p:cNvPr id="5" name="圖片 4" descr="一張含有 文字, 男人, 個人 的圖片&#10;&#10;自動產生的描述">
            <a:extLst>
              <a:ext uri="{FF2B5EF4-FFF2-40B4-BE49-F238E27FC236}">
                <a16:creationId xmlns:a16="http://schemas.microsoft.com/office/drawing/2014/main" id="{45C4EEC1-A728-48C8-A42B-D92DBC92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25" y="2439902"/>
            <a:ext cx="3383005" cy="43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58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C5F70F-D9CB-4347-B32E-BF0701FB2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史官之死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18442A-1E94-4402-8E5A-3088EFE1C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89" y="1825625"/>
            <a:ext cx="11223321" cy="385974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春秋時，齊莊公是個好色無德的君王，崔杼是輔佐齊莊公登基的重要大臣，崔杼的妻子棠姜則是著名的大美女。莊公見識棠姜的美貌後，多次利用分派工作的理由，支開崔杼，去他家調戲他的妻子。得意之餘，還把崔杼家中的帽子，賞給別人，使他和棠姜私會的事迅速流傳開來。這對一個重臣來說，是極大的侮辱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6722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92AFDB-641E-478A-8B7A-7A23F59A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414" y="472814"/>
            <a:ext cx="10515600" cy="385974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崔杼知情後，非常生氣。從此，處心積慮找機會報「戴綠帽」之仇。他知道莊公曾鞭笞宦官賈舉，使其懷恨在心，就找機會討好賈舉。兩個仇恨莊公的人，一拍即合。賈舉是莊公身邊的親信，很容易掌握莊公的行動，便替崔杼尋找殺死莊公的可乘之機。</a:t>
            </a:r>
          </a:p>
          <a:p>
            <a:endParaRPr lang="zh-TW" altLang="en-US" dirty="0"/>
          </a:p>
        </p:txBody>
      </p:sp>
      <p:pic>
        <p:nvPicPr>
          <p:cNvPr id="5" name="圖片 4" descr="一張含有 文字, 布 的圖片&#10;&#10;自動產生的描述">
            <a:extLst>
              <a:ext uri="{FF2B5EF4-FFF2-40B4-BE49-F238E27FC236}">
                <a16:creationId xmlns:a16="http://schemas.microsoft.com/office/drawing/2014/main" id="{7A25CF26-FEB5-4FCC-A8D2-595B42DE0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150017"/>
            <a:ext cx="4763694" cy="36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89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0DE743-6F8B-49C5-A82F-13B8A54ED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58" y="335027"/>
            <a:ext cx="10515600" cy="6366397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久，鄰國的黎比公前來拜訪，莊公設宴招待。崔杼認為報仇的時機到了，假稱生病不去赴宴，卻在家裏精心策劃一場捉姦弑君的計謀。好色的莊公果然以為這是與棠姜幽會的好機會，就早早地離開了宴席，只帶上幾個護衛人員，以探病為由，急促地趕到崔杼家。他讓護衛待在外屋等候，逕自進入棠姜的臥房。棠姜因丈夫在家而閉門不見，焦急的莊公竟不忌諱的吟頌起情歌來。當棠姜緩緩開門與莊公熱情相會時，崔杼一聲令下，眾殺手一擁而出，把莊公及其護衛斬盡殺絕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7912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20672E-29BE-477A-905D-D5959CDB8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66" y="660704"/>
            <a:ext cx="10515600" cy="385974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事件發生之後，齊國的太史伯秉筆直書：「崔杼弒其君。」如實地記錄了這件事情。其中「弑」字，寓含了對於崔杼「以下犯上」的貶責之義。崔杼當然不願在歷史上留下這樣的惡名，就命令太史不許寫得那麼「直白」，要求更改。太史堅持寫的是事實，不肯改。崔杼大怒，殺了太史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5346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86E7A2-B34B-4716-B43C-95032614E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15" y="347554"/>
            <a:ext cx="10515600" cy="385974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春秋時的太史是世襲制的，子承父業，弟承兄業。崔杼召來太史伯的弟弟，威脅他說：「你哥哥不聽我的命令，所以我殺了他。現在你來寫，就說齊莊公是病死的。你要是不寫，那你也不用活了。」太史伯的弟弟攤開竹簡仍然寫道：「夏五月，崔杼弒其君。」崔杼暴怒，又殺了太史伯的二弟，三弟也因為相同理由而遭不測。</a:t>
            </a:r>
          </a:p>
          <a:p>
            <a:endParaRPr lang="zh-TW" altLang="en-US" dirty="0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B99B63C6-A761-49CA-AE88-FCFF69272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72" y="3666207"/>
            <a:ext cx="4780869" cy="31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3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39ECDD-3604-40BD-9BEE-91E8C4E5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529" y="422709"/>
            <a:ext cx="10515600" cy="622861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最後，崔杼將太史伯最小的弟弟召來說：「你的哥哥們因為不聽我的命令，已被我殺掉了，你要是像他們一樣不聽話，也會死。你還是按我的要求，把莊公之死寫成暴病而亡吧！」太史季卻面不改色地回答：「據事直書，將事實記錄下來是史官的職責，與其捏造事實、失職求生，不如死了算了！你做的不義之事，遲早會被大家知道的，我即使不寫，也掩蓋不了你的罪責，反而成為千古笑柄。」崔杼認清他們連死都不怕，知道自己無論殺多少史官，也不能掩蓋自己弒君的事實，只得妥協放了他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5256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61507E-BB68-4C1E-AB3E-48C0FAC6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55" y="247346"/>
            <a:ext cx="10515600" cy="385974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此同時，鄰國另一個史官南史氏抱著竹簡等在宮外。原來，南史氏聽說崔杼已殺了齊國多個太史，怕史官家再有人被殺，真相會被埋沒，因此帶著裝備趕到齊國，準備接替齊太史來紀錄這個弒君事件。後來聽說崔杼沒有再殺史官了，才放心地離開。</a:t>
            </a:r>
          </a:p>
          <a:p>
            <a:endParaRPr lang="zh-TW" altLang="en-US" dirty="0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2D8CFE25-B6DB-43B3-B6DE-ADB310F20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43" y="3145825"/>
            <a:ext cx="5929992" cy="37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86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04707-0D03-4328-8138-D903BF80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私人戰爭</a:t>
            </a:r>
          </a:p>
        </p:txBody>
      </p:sp>
      <p:pic>
        <p:nvPicPr>
          <p:cNvPr id="5" name="內容版面配置區 4" descr="一張含有 文字, 個人 的圖片&#10;&#10;自動產生的描述">
            <a:hlinkClick r:id="rId2"/>
            <a:extLst>
              <a:ext uri="{FF2B5EF4-FFF2-40B4-BE49-F238E27FC236}">
                <a16:creationId xmlns:a16="http://schemas.microsoft.com/office/drawing/2014/main" id="{437E25DD-988E-4897-80F4-A5E935CCC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62" y="1825625"/>
            <a:ext cx="6750028" cy="4500019"/>
          </a:xfrm>
        </p:spPr>
      </p:pic>
    </p:spTree>
    <p:extLst>
      <p:ext uri="{BB962C8B-B14F-4D97-AF65-F5344CB8AC3E}">
        <p14:creationId xmlns:p14="http://schemas.microsoft.com/office/powerpoint/2010/main" val="2452803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E0388F-0ACA-4071-A632-E29C4B97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進擊的大媽</a:t>
            </a:r>
          </a:p>
        </p:txBody>
      </p:sp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69B45FE7-28DE-4EEF-AE11-AEF96C909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37" y="1825625"/>
            <a:ext cx="7328126" cy="4885418"/>
          </a:xfrm>
        </p:spPr>
      </p:pic>
    </p:spTree>
    <p:extLst>
      <p:ext uri="{BB962C8B-B14F-4D97-AF65-F5344CB8AC3E}">
        <p14:creationId xmlns:p14="http://schemas.microsoft.com/office/powerpoint/2010/main" val="260316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9F90BF-EFF8-DD41-A352-107D415D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"/>
            <a:ext cx="10515600" cy="1325563"/>
          </a:xfrm>
        </p:spPr>
        <p:txBody>
          <a:bodyPr/>
          <a:lstStyle/>
          <a:p>
            <a:r>
              <a:rPr kumimoji="1" lang="zh-TW" altLang="en-US" dirty="0"/>
              <a:t>何謂經典？（二）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550E4D-8C88-0247-9DDD-8B734F6EE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" y="1499128"/>
            <a:ext cx="11932920" cy="4673071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經典必然是長壽的</a:t>
            </a:r>
            <a:endParaRPr lang="zh-TW" alt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dirty="0"/>
              <a:t>長壽的定義，見人見智。但是，再好的書，還是必須經過時間的歷練。</a:t>
            </a:r>
            <a:r>
              <a:rPr lang="en-US" altLang="zh-TW" dirty="0"/>
              <a:t>20</a:t>
            </a:r>
            <a:r>
              <a:rPr lang="zh-TW" altLang="en-US" dirty="0"/>
              <a:t>歲以上的書，堪稱是世世代代傳頌下來的。</a:t>
            </a:r>
          </a:p>
          <a:p>
            <a:r>
              <a:rPr lang="zh-TW" altLang="en-US" b="1" dirty="0">
                <a:solidFill>
                  <a:srgbClr val="FF0000"/>
                </a:solidFill>
              </a:rPr>
              <a:t>經典可為後世典範，可以與下一代產生聯結</a:t>
            </a:r>
            <a:endParaRPr lang="zh-TW" alt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dirty="0"/>
              <a:t>所謂「傳承」，即是將每個時代最好的「結晶」，留存下來，並延續至往後的歷史中。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  <a:p>
            <a:r>
              <a:rPr lang="zh-TW" altLang="en-US" sz="2000" dirty="0"/>
              <a:t>資料來源：小大季刊</a:t>
            </a:r>
            <a:r>
              <a:rPr lang="en-US" altLang="zh-TW" sz="2000" dirty="0"/>
              <a:t>26</a:t>
            </a:r>
            <a:r>
              <a:rPr lang="zh-TW" altLang="en-US" sz="2000" dirty="0"/>
              <a:t>期    </a:t>
            </a:r>
            <a:r>
              <a:rPr lang="en" altLang="zh-TW" sz="2000" dirty="0">
                <a:hlinkClick r:id="rId2"/>
              </a:rPr>
              <a:t>http://blog.yam.com/littlebigx/article/16151249</a:t>
            </a:r>
            <a:endParaRPr lang="en" altLang="zh-TW" sz="2000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4072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AE93B-281C-4276-A096-CBCC2104B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59" y="365125"/>
            <a:ext cx="10515600" cy="1325563"/>
          </a:xfrm>
        </p:spPr>
        <p:txBody>
          <a:bodyPr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DAAAC7-743E-47C5-BCA9-DC0845F6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41" y="1825625"/>
            <a:ext cx="10885118" cy="3859742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朋友作弊，你是否會顧及情分而知情不報？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獲知不熟的同學遭到霸凌，你是否能不計後果挺身而出？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聽到一面倒的偏頗言論時，你是否有捍衛公正觀點的勇氣？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你曾為了堅持信念而得罪朋友或有所犧牲嗎？</a:t>
            </a:r>
          </a:p>
        </p:txBody>
      </p:sp>
    </p:spTree>
    <p:extLst>
      <p:ext uri="{BB962C8B-B14F-4D97-AF65-F5344CB8AC3E}">
        <p14:creationId xmlns:p14="http://schemas.microsoft.com/office/powerpoint/2010/main" val="3675396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8C6534-82A8-45DF-B876-0881AC09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5444"/>
            <a:ext cx="10515600" cy="3859742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魯迅：「一個人的生命是可寶貴的，但是一代的真理更可寶貴，生命犧牲了而真理昭然於天下，這死是值得的。」</a:t>
            </a:r>
          </a:p>
        </p:txBody>
      </p:sp>
      <p:pic>
        <p:nvPicPr>
          <p:cNvPr id="5" name="圖片 4" descr="一張含有 文字, 個人, 男人, 黑色 的圖片&#10;&#10;自動產生的描述">
            <a:extLst>
              <a:ext uri="{FF2B5EF4-FFF2-40B4-BE49-F238E27FC236}">
                <a16:creationId xmlns:a16="http://schemas.microsoft.com/office/drawing/2014/main" id="{421881FD-0511-466D-9A24-BBC4FD995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22" y="2130515"/>
            <a:ext cx="3541941" cy="47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67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D9756B-A309-4379-B9FB-95EB79707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貓, 坐, 白色, 哺乳類 的圖片&#10;&#10;自動產生的描述">
            <a:extLst>
              <a:ext uri="{FF2B5EF4-FFF2-40B4-BE49-F238E27FC236}">
                <a16:creationId xmlns:a16="http://schemas.microsoft.com/office/drawing/2014/main" id="{72845D41-24C6-490E-A16B-5E0CDF3EF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80" y="1088118"/>
            <a:ext cx="8293745" cy="5404757"/>
          </a:xfrm>
        </p:spPr>
      </p:pic>
    </p:spTree>
    <p:extLst>
      <p:ext uri="{BB962C8B-B14F-4D97-AF65-F5344CB8AC3E}">
        <p14:creationId xmlns:p14="http://schemas.microsoft.com/office/powerpoint/2010/main" val="610273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B4A379-4A69-2B48-AE6E-FB3848653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>
            <a:hlinkClick r:id="rId2"/>
            <a:extLst>
              <a:ext uri="{FF2B5EF4-FFF2-40B4-BE49-F238E27FC236}">
                <a16:creationId xmlns:a16="http://schemas.microsoft.com/office/drawing/2014/main" id="{7CC47D2A-4841-764F-A435-7EA137853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0"/>
            <a:ext cx="588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50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8BF3B4D-3D1D-B746-963A-C4A85014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本書架構（一）</a:t>
            </a:r>
            <a:endParaRPr kumimoji="1" lang="zh-TW" alt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96ED10-40F8-A844-87D5-DA073EC75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3" y="1825625"/>
            <a:ext cx="6557961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經典資訊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：敘明文本作者與出版等基本資訊。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文本大要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：敘明文本摘要內容。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人生智慧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：敘明文本與生命教育科學習重點核心概念之接合點。</a:t>
            </a:r>
          </a:p>
          <a:p>
            <a:endParaRPr kumimoji="1" lang="zh-TW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869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4865E1-B95F-AB41-AE98-61BCF0FF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0"/>
            <a:ext cx="11033760" cy="1325563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本書架構（二）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45F178-16E7-D144-92C1-B6B77126C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165860"/>
            <a:ext cx="11521440" cy="4519507"/>
          </a:xfrm>
        </p:spPr>
        <p:txBody>
          <a:bodyPr/>
          <a:lstStyle/>
          <a:p>
            <a:pPr marL="457200" indent="-457200">
              <a:buFont typeface="+mj-lt"/>
              <a:buAutoNum type="arabicParenR" startAt="4"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引導反思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：敘明引導學生思考的面向，及對於文本的反思批判。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此處透過提問設計，希望達成三個目的：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思辨此文本歷久彌新之意義與價值，現在何以值得一讀再讀？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在當前時代脈絡下，如何理解與應用？如何轉化？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除了對照時代或文化差異、增進自我理解之外，還有何需要反思之處？</a:t>
            </a:r>
          </a:p>
          <a:p>
            <a:pPr marL="457200" indent="-457200">
              <a:buFont typeface="+mj-lt"/>
              <a:buAutoNum type="arabicParenR" startAt="5"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延伸閱讀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每一篇文本的人生智慧與引導反思，都可以從多元面向探討，本書雖聚焦於生命教育核心素養之接合，然讀者仍可透過此處羅列相關的書籍、文章或網站資料等持續深度的探究與延伸思考。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8950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7DF82E-5FBC-4EBB-BEE6-68BF46BC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本書篇章（一）：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自我追尋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1C8891-7E11-4856-AA7E-C317A2EB67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017" y="2367092"/>
            <a:ext cx="12085983" cy="3872391"/>
          </a:xfrm>
        </p:spPr>
        <p:txBody>
          <a:bodyPr>
            <a:normAutofit/>
          </a:bodyPr>
          <a:lstStyle/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蓮之愛，同予者何人？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愛蓮說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胡敏華老師	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不同，無仝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科學怪人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林品瑜老師	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人生風景由你決定，重新定義「舒適圈」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牧羊少年奇幻之旅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楊惠娥老師	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幸福是什麼？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尼各馬科倫理學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胡敏華老師	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學習怎麼量？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丈量世界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吳心怡老師	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5481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F10B8F-3188-4F77-A8A8-E259D0AF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本書篇章（二）：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人我關係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532F30-3806-4059-A997-2B5B9682C2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2367092"/>
            <a:ext cx="11979965" cy="3424107"/>
          </a:xfrm>
        </p:spPr>
        <p:txBody>
          <a:bodyPr>
            <a:normAutofit/>
          </a:bodyPr>
          <a:lstStyle/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我們在關係裡飛行，急轉彎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小王子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陳巧芬老師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士當為知己者死？以聶政為例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刺客列傳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〉/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陳琪薇老師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我想親近的朋友，也會是孔子的朋友嗎？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論語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簡珮韻老師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有友如你，不枉此生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論友誼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胡敏華老師	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6381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609FC6-C889-452F-9374-F7D5E780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本書篇章（三）：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人生境遇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63F690-2044-45D4-A43B-2A9D319777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1450" y="2367092"/>
            <a:ext cx="11670030" cy="4033708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從困境中認識自我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赤壁賦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范毓麟老師	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渺小的偉大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孤雛淚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李玉雯老師	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飛出獨特的自我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天地一沙鷗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林佳音老師	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財富是人生的一切？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小氣財神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車克曼老師	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歡樂與悲傷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我們該如何看待苦難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先知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謝昕庭老師	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8071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7074F1-0138-4D00-9306-8DF4A6391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本書篇章（四）：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結構困境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28B3FE-2BB7-4BF4-BED7-9B5CFBDF9F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765" y="2367092"/>
            <a:ext cx="12099235" cy="3424107"/>
          </a:xfrm>
        </p:spPr>
        <p:txBody>
          <a:bodyPr>
            <a:normAutofit/>
          </a:bodyPr>
          <a:lstStyle/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同中有異，尊重包容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〈I Have A Dream〉/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范毓麟老師	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愛情中的「我們」與「自我」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小腳與西服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蕭家怡老師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女人半是受害者，半是共犯，一如所有的人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第二性</a:t>
            </a: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b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藍惠寧老師	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3920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3C24CC-7FEC-2D40-BE17-2B84E629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使用素材</a:t>
            </a:r>
          </a:p>
        </p:txBody>
      </p:sp>
      <p:pic>
        <p:nvPicPr>
          <p:cNvPr id="4" name="Picture 2" descr="博客來-如果生命是一則故事">
            <a:hlinkClick r:id="rId2"/>
            <a:extLst>
              <a:ext uri="{FF2B5EF4-FFF2-40B4-BE49-F238E27FC236}">
                <a16:creationId xmlns:a16="http://schemas.microsoft.com/office/drawing/2014/main" id="{83DFC2E9-A4E5-C147-A1FF-BA2D882F22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 bwMode="auto">
          <a:xfrm>
            <a:off x="1110471" y="1553864"/>
            <a:ext cx="4985529" cy="498552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0820995E-177C-134C-B4B3-0A6FF4251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46" y="1553864"/>
            <a:ext cx="3491167" cy="48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77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4FF96B-7356-46C8-AFA4-A875AFCC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633AB070-2AA0-4653-A5F4-2A460F16AD8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9621"/>
            <a:ext cx="4865913" cy="5902051"/>
          </a:xfrm>
        </p:spPr>
      </p:pic>
    </p:spTree>
    <p:extLst>
      <p:ext uri="{BB962C8B-B14F-4D97-AF65-F5344CB8AC3E}">
        <p14:creationId xmlns:p14="http://schemas.microsoft.com/office/powerpoint/2010/main" val="727681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583E4F-B773-4FF0-9CF1-BEF82F5B4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8411" y="651354"/>
            <a:ext cx="11373633" cy="6206646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小王子和任性的玫瑰花鬧脾氣，決定離開他的小小星球。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在旅途過程中，他拜訪了好多奇妙的星球，遇到好多奇特的人，例如沒有人民可以統治的國王、覺得計算星星數量很重要的商人、每一分鐘都得工作的點燈人、沒有親眼看過地形景觀的地理學家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有一天，小王子來到了地球，遇見狐狸，便開始馴養牠，狐狸的話讓小王子反省了自己和那朵任性的玫瑰之間的關係，也讓他開始想念那朵玫瑰和自己的小小星球。後來在沙漠中遇見一位飛行員，他聽著小王子的故事，找回了小孩般的純真。</a:t>
            </a:r>
          </a:p>
        </p:txBody>
      </p:sp>
    </p:spTree>
    <p:extLst>
      <p:ext uri="{BB962C8B-B14F-4D97-AF65-F5344CB8AC3E}">
        <p14:creationId xmlns:p14="http://schemas.microsoft.com/office/powerpoint/2010/main" val="1268576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8F7456-C4AC-4C35-8396-9961F6A44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B555E9CD-BB26-44E6-BCAF-D4287FC9289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60" y="0"/>
            <a:ext cx="8080254" cy="6858000"/>
          </a:xfrm>
        </p:spPr>
      </p:pic>
    </p:spTree>
    <p:extLst>
      <p:ext uri="{BB962C8B-B14F-4D97-AF65-F5344CB8AC3E}">
        <p14:creationId xmlns:p14="http://schemas.microsoft.com/office/powerpoint/2010/main" val="4062688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177F9D-C7CC-4404-B826-3B2D9DBA62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862208"/>
            <a:ext cx="10363826" cy="496448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位西班牙安達魯西亞地區的牧羊男孩追尋夢想，前往金字塔的歷程。男孩因渴望認識世界、四處旅行而中斷修道院的學習生涯，開始牧羊的生活。牧羊少年因緣際會遇見了「塞勒姆國王」、非洲的水晶商人、前往綠洲的駱駝商隊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......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。歷經種種考驗與數種發展另種生涯的可能，少年仍憑著毅力、熱情與堅持，不管是繞多少路，作多少調整，仍未忘卻自己的初衷，朝向夢想前行。</a:t>
            </a:r>
          </a:p>
        </p:txBody>
      </p:sp>
    </p:spTree>
    <p:extLst>
      <p:ext uri="{BB962C8B-B14F-4D97-AF65-F5344CB8AC3E}">
        <p14:creationId xmlns:p14="http://schemas.microsoft.com/office/powerpoint/2010/main" val="1409493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76DD37-9316-4D86-80DB-764F6C59E5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8411" y="919097"/>
            <a:ext cx="11373633" cy="5682119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「世界上的每ㄧ個人都有ㄧ個寶藏正在等待著你。」問題是，你有沒有勇氣跟隨內心的渴望，放棄安逸放棄金錢甚至放棄愛情，冒著失去一切的風險走上追尋旅程？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「天命，就是你一直想去做的事」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「當你真心渴望某樣東西時，整個宇宙都會聯合起來幫助你完成」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「害怕比傷害更糟，沒有ㄧ顆心會因為追求夢想而受傷。</a:t>
            </a:r>
            <a:r>
              <a:rPr lang="zh-TW" altLang="en-US" dirty="0"/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2936980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2F2596-D65E-40C0-AB58-5755E9A0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53FE9F48-225B-4C1E-A2D2-33D22DB6020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21" y="212271"/>
            <a:ext cx="4445254" cy="6645729"/>
          </a:xfrm>
        </p:spPr>
      </p:pic>
    </p:spTree>
    <p:extLst>
      <p:ext uri="{BB962C8B-B14F-4D97-AF65-F5344CB8AC3E}">
        <p14:creationId xmlns:p14="http://schemas.microsoft.com/office/powerpoint/2010/main" val="40856359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3C4FB4-4D16-4BF6-867A-D963FC9CB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38" y="112734"/>
            <a:ext cx="11887200" cy="6538587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永恆的靈魂是否真的存在？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法蘭康斯坦是一名熱衷於研究生命起源的科學家，他懷抱著龐大的夢想，花費大把的時間著手進行一項生命改造的研究實驗，利用不同的屍塊拼湊出一個人形，並以電療的方式讓這個生命體活過來，實現讓全人類永生不老的偉大計畫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沒想到，法蘭康斯坦不眠不夜的研究，犧牲自己的健康和自由所製造出來的成品，竟是個外貌醜陋、身高八呎的怪物，法蘭康斯不敢置信的看著眼前的怪物緩緩睜開眼眸，驚嚇過度的他，決定拋棄這個可怕的成品，宣告夢想澈底失敗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95415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B62886-A765-4DAC-8792-DCBAD5431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68" y="297450"/>
            <a:ext cx="11649205" cy="6560550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然而，初醒的怪物對世間的一切一無所知，只能茫然的遊蕩於城鎮間。雖然具有一般人所擁有的智力，但他也同樣獲得渴望獲得溫情和認同感，卻因外表可怕，只能默默的忍受人們的排擠以及歧視的眼神，迫於現實，怪物注定孤獨的苟存於世間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直處於社會邊緣的怪物，長期以來累積了許多忿恨與壓抑，接二連三遭到人類無情的對待，逐漸泯滅了他原先的良知，逼得他不得不以極端的手段，向當初那個拿生命當兒戲，使他誕生於這個世上卻又殘忍的拋棄他的造物者展開復仇，他要讓造物者法蘭康斯坦同樣體驗到何謂失去的痛苦，最終導致一場不可挽回的可怕報復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8983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CE3717-C888-40B7-BC57-E07ABA25B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小氣財神</a:t>
            </a:r>
          </a:p>
        </p:txBody>
      </p:sp>
      <p:pic>
        <p:nvPicPr>
          <p:cNvPr id="5" name="內容版面配置區 4" descr="一張含有 文字 的圖片&#10;&#10;自動產生的描述">
            <a:hlinkClick r:id="rId2"/>
            <a:extLst>
              <a:ext uri="{FF2B5EF4-FFF2-40B4-BE49-F238E27FC236}">
                <a16:creationId xmlns:a16="http://schemas.microsoft.com/office/drawing/2014/main" id="{456FF975-F867-45D4-B3FC-04634199F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47" y="252520"/>
            <a:ext cx="4384871" cy="6511535"/>
          </a:xfrm>
        </p:spPr>
      </p:pic>
    </p:spTree>
    <p:extLst>
      <p:ext uri="{BB962C8B-B14F-4D97-AF65-F5344CB8AC3E}">
        <p14:creationId xmlns:p14="http://schemas.microsoft.com/office/powerpoint/2010/main" val="3031956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1A85A1-CB0A-4B6C-8059-B9E751EA7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50" y="234819"/>
            <a:ext cx="11686783" cy="6003143"/>
          </a:xfrm>
        </p:spPr>
        <p:txBody>
          <a:bodyPr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寒冷的聖誕夜，拖著沈重枷鎖的馬利鬼魂出現了。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他告訴守財奴史顧己自己死後的懊悔，也預告了聖誕幽靈即將來訪。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今晚是史顧己改過自新的最後機會，他能從這三個精靈的啟示中，學到人生最珍貴的一課嗎？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故事發生在倫敦。史顧己是個吝嗇貪婪、刻薄成性的商人，厭惡所有與歡樂節慶沾上邊的事物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包括聖誕節。聖誕節前夕，他見到了過世老友的鬼魂，接著代表過去、現在、未來的三個聖誕幽靈赫然顯靈，逼他審視過往的自私作為和冷酷無情的真相，未來悲劇更在眼前活生生上演。醒來後他幡然悔悟，痛改前非，他成為仁慈慷慨的大好人，收穫了發自內心的快樂，也體會到聖誕節感恩與助人的精神真諦。</a:t>
            </a:r>
          </a:p>
        </p:txBody>
      </p:sp>
    </p:spTree>
    <p:extLst>
      <p:ext uri="{BB962C8B-B14F-4D97-AF65-F5344CB8AC3E}">
        <p14:creationId xmlns:p14="http://schemas.microsoft.com/office/powerpoint/2010/main" val="3625387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博客來-如果生命是一則故事">
            <a:hlinkClick r:id="rId2"/>
            <a:extLst>
              <a:ext uri="{FF2B5EF4-FFF2-40B4-BE49-F238E27FC236}">
                <a16:creationId xmlns:a16="http://schemas.microsoft.com/office/drawing/2014/main" id="{A6B00217-B2E0-5B47-83B2-3B0EE947F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 bwMode="auto">
          <a:xfrm>
            <a:off x="7246620" y="953955"/>
            <a:ext cx="4434840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Arc 138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7D3B84B-69F7-5146-AD12-BA8A4D54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1" y="650160"/>
            <a:ext cx="5880828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如果生命是一則故事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kumimoji="1"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323E59-B6BD-7E46-9CBE-28B21E427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1" y="1979679"/>
            <a:ext cx="7732489" cy="4587147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以生命教育科的五大核心素養選輯故事，引導青少年面對自己的成長歷程，探究自我，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破解生活、學校、社會、人際關係的迷思，以及現代數位公民應具備的媒體識讀能力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  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本書五大主題，分別是：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避免人生誤判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哲思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認識自己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人學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如何安頓心靈？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終極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堅持美善不容易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價值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忠於自己的抉擇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靈性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6674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6F1A56-DF68-45A7-9392-2A0FE541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室外, 運輸, 雲朵 的圖片&#10;&#10;自動產生的描述">
            <a:hlinkClick r:id="rId2"/>
            <a:extLst>
              <a:ext uri="{FF2B5EF4-FFF2-40B4-BE49-F238E27FC236}">
                <a16:creationId xmlns:a16="http://schemas.microsoft.com/office/drawing/2014/main" id="{942503BC-F3AD-4D7C-82AF-047EDA828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96" y="1207555"/>
            <a:ext cx="5373282" cy="4767359"/>
          </a:xfrm>
        </p:spPr>
      </p:pic>
      <p:pic>
        <p:nvPicPr>
          <p:cNvPr id="7" name="圖片 6" descr="一張含有 個人, 服飾, 直立的, 擺姿勢 的圖片&#10;&#10;自動產生的描述">
            <a:hlinkClick r:id="rId4"/>
            <a:extLst>
              <a:ext uri="{FF2B5EF4-FFF2-40B4-BE49-F238E27FC236}">
                <a16:creationId xmlns:a16="http://schemas.microsoft.com/office/drawing/2014/main" id="{B3184C4A-929A-493D-B4F3-8AFD51F59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2" y="1824624"/>
            <a:ext cx="5962388" cy="41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66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6C14FA-A998-4F1E-8402-6C2C721C2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59" y="0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哈利波特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D962B3-7ABD-4275-840A-26AF3C91F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25" y="1174272"/>
            <a:ext cx="11743150" cy="5683728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世界的另一個角落，有著一個神秘的魔法國度，裡面住滿了巫師。施魔法、派貓頭鷹送信都只是基本，他們還騎飛天掃帚當交通工具，和畫像裡的人交談，與各式各樣的神奇生物比鄰而居，甚至還有完整培育巫師的學校。</a:t>
            </a: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歲的哈利波特，從小被收養他的姨丈一家當成怪胎，經常得滿屋子躲避表哥達力的追打。雖然無法解釋發生在身邊的各種奇怪現象，但他一直以為自己只是個平凡的男孩。</a:t>
            </a:r>
          </a:p>
          <a:p>
            <a:pPr marL="0" indent="0">
              <a:buNone/>
            </a:pP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6523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8FFAED-6753-4285-A37C-39FEE741D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25" y="37578"/>
            <a:ext cx="10509337" cy="6175332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直到那封信掉落在水蠟樹街四號的踩腳墊上，淡黃色的羊皮紙信封上用綠色墨水書寫著地址，以紫色蠟印彌封。哈利還沒弄清楚那是什麼，就立刻被恐怖的阿姨和姨丈給沒收了。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但寄信的人並沒有就此罷休，陸續寄來了十封、二十封，直到上百封。最後，擁有一頭濃密黑髮和雜亂鬍鬚的巨人海格出現在哈利的面前，直接將信塞給他，並帶來令人震驚的消息：「哈利波特是一名巫師，在霍格華茲魔法與巫術學院擁有一席之地。」哈利顫抖著雙手收下信，這時的他還不知道，他即將踏上全魔法世界最不可思議的冒險旅程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6683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6CA943-61EB-411C-A608-FF5A208F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 的圖片&#10;&#10;自動產生的描述">
            <a:hlinkClick r:id="rId2"/>
            <a:extLst>
              <a:ext uri="{FF2B5EF4-FFF2-40B4-BE49-F238E27FC236}">
                <a16:creationId xmlns:a16="http://schemas.microsoft.com/office/drawing/2014/main" id="{70891AA6-A111-4194-942E-7F5F7E4F4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15" y="129189"/>
            <a:ext cx="4718956" cy="6576942"/>
          </a:xfrm>
        </p:spPr>
      </p:pic>
    </p:spTree>
    <p:extLst>
      <p:ext uri="{BB962C8B-B14F-4D97-AF65-F5344CB8AC3E}">
        <p14:creationId xmlns:p14="http://schemas.microsoft.com/office/powerpoint/2010/main" val="3618158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62E20F-966F-449D-BDA2-F4042FA72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81" y="363254"/>
            <a:ext cx="11098060" cy="6212909"/>
          </a:xfrm>
        </p:spPr>
        <p:txBody>
          <a:bodyPr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人生最重要的功課是去發現、追尋、實現屬於自己的、獨特的生命意義，而青春期正是對未來產生憧憬、開始編織夢想、動身去追尋的時刻。除了必須學習的學校教科書外，他們更應該學習「關於青春的知識」。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只有青春能啟發青春，也只有青春能說服青春。本書特別挑選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96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個具代表性的台灣、中國與西方的現代人物，從他們的青春中找出某段特殊的經驗，並和他們往後的輝煌人生建立某種聯結，讓每個故事都能提供關於青春的一種知識。這些青春故事告訴大家，成功或令人滿意的自我追尋非常多樣，真可謂「條條大路通羅馬」。讀者可以兼容並蓄，用這些知識排列組合出引領、照亮自己青春的知識。</a:t>
            </a:r>
          </a:p>
        </p:txBody>
      </p:sp>
    </p:spTree>
    <p:extLst>
      <p:ext uri="{BB962C8B-B14F-4D97-AF65-F5344CB8AC3E}">
        <p14:creationId xmlns:p14="http://schemas.microsoft.com/office/powerpoint/2010/main" val="10340932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13A3D7-E641-4C82-9ADA-22241A9B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哲學．思考．遊戲</a:t>
            </a:r>
          </a:p>
        </p:txBody>
      </p:sp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8A9A1FC8-2ED3-4CC1-9B9B-392C61CBE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43" y="1690689"/>
            <a:ext cx="6678385" cy="5231824"/>
          </a:xfrm>
        </p:spPr>
      </p:pic>
    </p:spTree>
    <p:extLst>
      <p:ext uri="{BB962C8B-B14F-4D97-AF65-F5344CB8AC3E}">
        <p14:creationId xmlns:p14="http://schemas.microsoft.com/office/powerpoint/2010/main" val="24795437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2BB271-E2E0-4C06-8C58-8D0D23A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38C35E74-353D-4C13-A7BB-9647A5FA1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0" y="1"/>
            <a:ext cx="6403359" cy="6857999"/>
          </a:xfrm>
        </p:spPr>
      </p:pic>
    </p:spTree>
    <p:extLst>
      <p:ext uri="{BB962C8B-B14F-4D97-AF65-F5344CB8AC3E}">
        <p14:creationId xmlns:p14="http://schemas.microsoft.com/office/powerpoint/2010/main" val="4228781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4EDAEB-C1ED-482D-B17D-ECFD00D25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6"/>
            <a:ext cx="10515600" cy="482107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樂樂是個愛問問題的小孩，他的玩偶思思是他最好的好朋友。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樂樂問老師：「為什麼我要上學呢？」 但老師很忙沒時間回答。他和思思到學校，問同學、校鐘、學校的樓梯、桌椅、叉子、皮球、書等等，大家都給他不同的答案，最後老師說她一整天都在想這個問題呢，然後很溫柔地回答了樂樂。</a:t>
            </a:r>
          </a:p>
        </p:txBody>
      </p:sp>
    </p:spTree>
    <p:extLst>
      <p:ext uri="{BB962C8B-B14F-4D97-AF65-F5344CB8AC3E}">
        <p14:creationId xmlns:p14="http://schemas.microsoft.com/office/powerpoint/2010/main" val="31838787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7D3EE2-E4A1-468B-8F81-F06AEF44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553D19F9-682A-4B3A-90C2-DA77699DB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76" y="365125"/>
            <a:ext cx="4437198" cy="6041572"/>
          </a:xfrm>
        </p:spPr>
      </p:pic>
    </p:spTree>
    <p:extLst>
      <p:ext uri="{BB962C8B-B14F-4D97-AF65-F5344CB8AC3E}">
        <p14:creationId xmlns:p14="http://schemas.microsoft.com/office/powerpoint/2010/main" val="397068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3E7AFC-7423-46D7-A88D-52F32A634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0809"/>
            <a:ext cx="10515600" cy="4437388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你怎麼知道自己幸福呢？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知道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幸福很簡單嗎？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簡單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你應該不顧一切去追求幸福嗎？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金錢可以帶來幸福嗎？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金錢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你需要其他人才會幸福嗎？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他人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為什麼我們會覺得不幸福呢？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不幸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544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7B5D8E-88D6-1846-BCE0-173581123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33804AD-8B5E-1743-9A04-69103F9443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72"/>
            <a:ext cx="12192000" cy="678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0477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20D28A-3865-4756-B865-647C8DA3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064141FA-82EB-4BD0-AEC5-CCF699F97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93" y="1"/>
            <a:ext cx="6525413" cy="6858000"/>
          </a:xfrm>
        </p:spPr>
      </p:pic>
    </p:spTree>
    <p:extLst>
      <p:ext uri="{BB962C8B-B14F-4D97-AF65-F5344CB8AC3E}">
        <p14:creationId xmlns:p14="http://schemas.microsoft.com/office/powerpoint/2010/main" val="283950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E471D1-C85D-4160-93F4-7725F0208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41" y="663880"/>
            <a:ext cx="10852759" cy="4972832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樂樂是個愛問問題的小孩，他的玩偶思思是他最好的好朋友。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樂樂問爺爺：「為什麼我不能想做什麼就做什麼？」 但爺爺要他去找朋友玩。他和思思到附近的公園，問公園的大門、落葉、鞦韆、公園裡的小動物等等，每個人都給他不同的答案，最後他又回去問爺爺，爺爺牽起了他的手和他一起走回家，回答了他的問題。</a:t>
            </a:r>
          </a:p>
        </p:txBody>
      </p:sp>
    </p:spTree>
    <p:extLst>
      <p:ext uri="{BB962C8B-B14F-4D97-AF65-F5344CB8AC3E}">
        <p14:creationId xmlns:p14="http://schemas.microsoft.com/office/powerpoint/2010/main" val="42367617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0FD387-6A2E-43C8-9A23-BCCD6B15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37" y="365125"/>
            <a:ext cx="10902863" cy="1325563"/>
          </a:xfrm>
        </p:spPr>
        <p:txBody>
          <a:bodyPr/>
          <a:lstStyle/>
          <a:p>
            <a:pPr algn="ctr"/>
            <a:r>
              <a:rPr kumimoji="0" lang="en-US" altLang="zh-TW" sz="6000" b="1" i="0" u="none" strike="noStrike" kern="1200" cap="none" spc="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〈</a:t>
            </a:r>
            <a:r>
              <a:rPr kumimoji="0" lang="zh-TW" altLang="en-US" sz="6000" b="1" i="0" u="none" strike="noStrike" kern="1200" cap="none" spc="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偷</a:t>
            </a:r>
            <a:r>
              <a:rPr kumimoji="0" lang="en-US" altLang="zh-TW" sz="6000" b="1" i="0" u="none" strike="noStrike" kern="1200" cap="none" spc="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‧</a:t>
            </a:r>
            <a:r>
              <a:rPr kumimoji="0" lang="zh-TW" altLang="en-US" sz="6000" b="1" i="0" u="none" strike="noStrike" kern="1200" cap="none" spc="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拿</a:t>
            </a:r>
            <a:r>
              <a:rPr kumimoji="0" lang="en-US" altLang="zh-TW" sz="6000" b="1" i="0" u="none" strike="noStrike" kern="1200" cap="none" spc="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〉</a:t>
            </a:r>
            <a:br>
              <a:rPr kumimoji="0" lang="en-US" altLang="zh-TW" sz="6000" b="1" i="0" u="none" strike="noStrike" kern="1200" cap="none" spc="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</a:br>
            <a:r>
              <a:rPr lang="zh-TW" altLang="zh-TW" sz="1800" dirty="0">
                <a:effectLst/>
                <a:ea typeface="華康儷中宋" panose="02020509000000000000" pitchFamily="49" charset="-120"/>
                <a:cs typeface="Times New Roman" panose="02020603050405020304" pitchFamily="18" charset="0"/>
              </a:rPr>
              <a:t>【選自邱惠瑛</a:t>
            </a:r>
            <a:r>
              <a:rPr lang="en-US" altLang="zh-TW" sz="1800" dirty="0">
                <a:effectLst/>
                <a:ea typeface="華康儷中宋" panose="02020509000000000000" pitchFamily="49" charset="-120"/>
                <a:cs typeface="Times New Roman" panose="02020603050405020304" pitchFamily="18" charset="0"/>
              </a:rPr>
              <a:t>/</a:t>
            </a:r>
            <a:r>
              <a:rPr lang="zh-TW" altLang="zh-TW" sz="1800" dirty="0">
                <a:effectLst/>
                <a:ea typeface="華康儷中宋" panose="02020509000000000000" pitchFamily="49" charset="-120"/>
                <a:cs typeface="Times New Roman" panose="02020603050405020304" pitchFamily="18" charset="0"/>
              </a:rPr>
              <a:t>著，七星潭</a:t>
            </a:r>
            <a:r>
              <a:rPr lang="en-US" altLang="zh-TW" sz="1800" dirty="0">
                <a:effectLst/>
                <a:ea typeface="華康儷中宋" panose="02020509000000000000" pitchFamily="49" charset="-120"/>
                <a:cs typeface="Times New Roman" panose="02020603050405020304" pitchFamily="18" charset="0"/>
              </a:rPr>
              <a:t>/</a:t>
            </a:r>
            <a:r>
              <a:rPr lang="zh-TW" altLang="zh-TW" sz="1800" dirty="0">
                <a:effectLst/>
                <a:ea typeface="華康儷中宋" panose="02020509000000000000" pitchFamily="49" charset="-120"/>
                <a:cs typeface="Times New Roman" panose="02020603050405020304" pitchFamily="18" charset="0"/>
              </a:rPr>
              <a:t>圖，《貓人》</a:t>
            </a:r>
            <a:r>
              <a:rPr lang="en-US" altLang="zh-TW" sz="1800" dirty="0">
                <a:effectLst/>
                <a:latin typeface="華康儷中宋" panose="0202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1800" dirty="0">
                <a:effectLst/>
                <a:ea typeface="華康儷中宋" panose="02020509000000000000" pitchFamily="49" charset="-120"/>
                <a:cs typeface="Times New Roman" panose="02020603050405020304" pitchFamily="18" charset="0"/>
              </a:rPr>
              <a:t>台北：財團法人毛毛蟲兒童哲學基金會</a:t>
            </a:r>
            <a:r>
              <a:rPr lang="en-US" altLang="zh-TW" sz="1800" dirty="0">
                <a:effectLst/>
                <a:ea typeface="華康儷中宋" panose="02020509000000000000" pitchFamily="49" charset="-120"/>
                <a:cs typeface="Times New Roman" panose="02020603050405020304" pitchFamily="18" charset="0"/>
              </a:rPr>
              <a:t>/</a:t>
            </a:r>
            <a:r>
              <a:rPr lang="zh-TW" altLang="zh-TW" sz="1800" dirty="0">
                <a:effectLst/>
                <a:ea typeface="華康儷中宋" panose="02020509000000000000" pitchFamily="49" charset="-120"/>
                <a:cs typeface="Times New Roman" panose="02020603050405020304" pitchFamily="18" charset="0"/>
              </a:rPr>
              <a:t>出版，思考故事系列</a:t>
            </a:r>
            <a:endParaRPr lang="zh-TW" altLang="en-US" dirty="0"/>
          </a:p>
        </p:txBody>
      </p:sp>
      <p:pic>
        <p:nvPicPr>
          <p:cNvPr id="5" name="內容版面配置區 4" descr="一張含有 文字, 草 的圖片&#10;&#10;自動產生的描述">
            <a:extLst>
              <a:ext uri="{FF2B5EF4-FFF2-40B4-BE49-F238E27FC236}">
                <a16:creationId xmlns:a16="http://schemas.microsoft.com/office/drawing/2014/main" id="{64008A43-5152-4036-97A3-13B339C61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99" y="1962005"/>
            <a:ext cx="5095183" cy="4777334"/>
          </a:xfrm>
        </p:spPr>
      </p:pic>
      <p:pic>
        <p:nvPicPr>
          <p:cNvPr id="4" name="圖片 3" descr="一張含有 文字 的圖片&#10;&#10;自動產生的描述">
            <a:hlinkClick r:id="rId3"/>
            <a:extLst>
              <a:ext uri="{FF2B5EF4-FFF2-40B4-BE49-F238E27FC236}">
                <a16:creationId xmlns:a16="http://schemas.microsoft.com/office/drawing/2014/main" id="{52983355-D055-4815-B3E0-58D0B39C5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15" y="1843344"/>
            <a:ext cx="3337815" cy="501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822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39FB59-A125-4882-8EDA-A0D1AFB66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08" y="150312"/>
            <a:ext cx="11090753" cy="5515517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大熊提著水桶帶著鏟子。蹲在門口穿鞋。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「欸！大熊，去那兒？」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「到後山挖土種菊花。」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「我也去。」小熊邊穿球鞋邊說。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大熊不停地挖，地上出現一個小土窪。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小熊幫忙把土撥進水桶裡面。 風輕輕吹在他們鼻尖上。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「欸！大熊，你是小偷嗎？」小熊突然抬頭問。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「當然不是。」大熊皺皺眉，很快地回答。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7352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C917E0-8638-4092-8C4E-F5E22A3A6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247344"/>
            <a:ext cx="11599101" cy="6103352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「怎麼這麼問？」大熊看著小熊。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「唔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這些土是誰的？」小熊想了一會兒說。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「我不知道。」大熊聳聳肩。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「不知道怎麼可以挖？」小熊認真地問。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「只挖一點點，沒關係的啦！」大熊轉頭看遠方，不看小熊。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「如果挖很多，算不算小偷？」小熊把身體挪到大熊的正前方，繼續問。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「挖很多？恐怕不太好吧！」大熊含含糊糊地說。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「那算不算小偷？」小熊又問。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66092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57CCCD-8935-41B8-A2A3-5A5D0CEAB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528" y="184715"/>
            <a:ext cx="11524989" cy="6504184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「嗯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」 大熊想了又想。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「我不是小偷，我只是拿一點點土而已。」大熊又把臉撇到另一邊，不再看小熊。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「是不是拿很多叫偷，拿很少叫拿？」小熊偏著頭，固執地問。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「別說啦！走吧！快下雨了。」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大熊拉著小熊。 匆匆忙忙地走回家。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大熊和小熊一起去逛超級市場。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大熊選了一把菠菜，一盒牛肉，一袋橘子。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小熊選了一盒果凍，一包餅乾，一條口香糖。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28053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9BC093-910C-47CA-A2E4-3225E8BBA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51" y="234820"/>
            <a:ext cx="11373633" cy="6623180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小熊把果凍、餅乾，放進買菜的手推車裡。 口香糖塞進口袋。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「欸！怎麼把口香糖放進口袋裡？」大熊問。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「為什麼不行？」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「要付錢地呀！」大熊急急地說，眼睛不停地四處張望。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「只有一點點，沒關係地啦！」小熊手插在口袋裡，牢牢地按住。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「這樣你就變成小偷了。」大熊壓低聲音嚴厲地說。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「我不是小偷，我只是拿一點點東西而已。」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小熊張大眼睛，不解地看著大熊。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47147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3459BF9F-480E-481A-BF4F-2C07870EF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1" y="346693"/>
            <a:ext cx="5081929" cy="3817093"/>
          </a:xfrm>
          <a:prstGeom prst="rect">
            <a:avLst/>
          </a:prstGeom>
        </p:spPr>
      </p:pic>
      <p:pic>
        <p:nvPicPr>
          <p:cNvPr id="5" name="圖片 4" descr="一張含有 文字, 小男孩, 個人, 小孩 的圖片&#10;&#10;自動產生的描述">
            <a:extLst>
              <a:ext uri="{FF2B5EF4-FFF2-40B4-BE49-F238E27FC236}">
                <a16:creationId xmlns:a16="http://schemas.microsoft.com/office/drawing/2014/main" id="{1A6C3AA3-8B44-4B1C-A1EB-75E43FF67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59429"/>
            <a:ext cx="6248399" cy="468629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4566523-BCCA-4C19-BE56-7D1BCE1E1EE0}"/>
              </a:ext>
            </a:extLst>
          </p:cNvPr>
          <p:cNvSpPr txBox="1"/>
          <p:nvPr/>
        </p:nvSpPr>
        <p:spPr>
          <a:xfrm>
            <a:off x="861671" y="4617872"/>
            <a:ext cx="5081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愛，在家中蔓延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智慧，在共讀中增長</a:t>
            </a:r>
          </a:p>
        </p:txBody>
      </p:sp>
    </p:spTree>
    <p:extLst>
      <p:ext uri="{BB962C8B-B14F-4D97-AF65-F5344CB8AC3E}">
        <p14:creationId xmlns:p14="http://schemas.microsoft.com/office/powerpoint/2010/main" val="13241658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6075EA6-2C4C-49DA-9260-1DF80C627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7" y="808383"/>
            <a:ext cx="5870713" cy="49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732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1409E-BC5D-4F7A-AAF4-948C20ABC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25A924C-F436-4AFD-958B-D571BDC0046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70" y="769771"/>
            <a:ext cx="9511660" cy="53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3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776577-69C4-0443-9AD9-47B9EEB5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46D4B0-E164-6143-AA3A-B11F96A502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07"/>
            <a:ext cx="12191999" cy="687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1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2A0C7A6-351D-4F7A-AF3F-B8C475D4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21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6B48BE0-1658-4C51-8F86-57ECD125F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04897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AccentBoxVTI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4204</Words>
  <Application>Microsoft Office PowerPoint</Application>
  <PresentationFormat>寬螢幕</PresentationFormat>
  <Paragraphs>160</Paragraphs>
  <Slides>69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78" baseType="lpstr">
      <vt:lpstr>Avenir Next LT Pro</vt:lpstr>
      <vt:lpstr>華康儷中宋</vt:lpstr>
      <vt:lpstr>標楷體</vt:lpstr>
      <vt:lpstr>Arial</vt:lpstr>
      <vt:lpstr>Calibri</vt:lpstr>
      <vt:lpstr>Times New Roman</vt:lpstr>
      <vt:lpstr>Tw Cen MT</vt:lpstr>
      <vt:lpstr>Wingdings</vt:lpstr>
      <vt:lpstr>ShapesVTI</vt:lpstr>
      <vt:lpstr>110 年度桃園市生命教育資源中心學校  生命教育議題融入家長學習社群增能計畫  </vt:lpstr>
      <vt:lpstr>何謂經典？（一）</vt:lpstr>
      <vt:lpstr>何謂經典？（二）</vt:lpstr>
      <vt:lpstr>使用素材</vt:lpstr>
      <vt:lpstr>《如果生命是一則故事》</vt:lpstr>
      <vt:lpstr>PowerPoint 簡報</vt:lpstr>
      <vt:lpstr>PowerPoint 簡報</vt:lpstr>
      <vt:lpstr>PowerPoint 簡報</vt:lpstr>
      <vt:lpstr>PowerPoint 簡報</vt:lpstr>
      <vt:lpstr>PowerPoint 簡報</vt:lpstr>
      <vt:lpstr>人vs.動物</vt:lpstr>
      <vt:lpstr>PowerPoint 簡報</vt:lpstr>
      <vt:lpstr>旅人與死人</vt:lpstr>
      <vt:lpstr>PowerPoint 簡報</vt:lpstr>
      <vt:lpstr>PowerPoint 簡報</vt:lpstr>
      <vt:lpstr>PowerPoint 簡報</vt:lpstr>
      <vt:lpstr>自己真的存在嗎？</vt:lpstr>
      <vt:lpstr>PowerPoint 簡報</vt:lpstr>
      <vt:lpstr>我的多元面向</vt:lpstr>
      <vt:lpstr>PowerPoint 簡報</vt:lpstr>
      <vt:lpstr>史官之死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私人戰爭</vt:lpstr>
      <vt:lpstr>進擊的大媽</vt:lpstr>
      <vt:lpstr>想一想</vt:lpstr>
      <vt:lpstr>PowerPoint 簡報</vt:lpstr>
      <vt:lpstr>PowerPoint 簡報</vt:lpstr>
      <vt:lpstr>PowerPoint 簡報</vt:lpstr>
      <vt:lpstr>本書架構（一）</vt:lpstr>
      <vt:lpstr>本書架構（二）</vt:lpstr>
      <vt:lpstr>本書篇章（一）：自我追尋</vt:lpstr>
      <vt:lpstr>本書篇章（二）：人我關係</vt:lpstr>
      <vt:lpstr>本書篇章（三）：人生境遇</vt:lpstr>
      <vt:lpstr>本書篇章（四）：結構困境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小氣財神</vt:lpstr>
      <vt:lpstr>PowerPoint 簡報</vt:lpstr>
      <vt:lpstr>PowerPoint 簡報</vt:lpstr>
      <vt:lpstr>哈利波特</vt:lpstr>
      <vt:lpstr>PowerPoint 簡報</vt:lpstr>
      <vt:lpstr>PowerPoint 簡報</vt:lpstr>
      <vt:lpstr>PowerPoint 簡報</vt:lpstr>
      <vt:lpstr>哲學．思考．遊戲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〈偷‧拿〉 【選自邱惠瑛/著，七星潭/圖，《貓人》(台北：財團法人毛毛蟲兒童哲學基金會/出版，思考故事系列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 年度桃園市生命教育資源中心學校  生命教育議題融入教師共備學習社群增能計畫</dc:title>
  <dc:creator>毓麟 范</dc:creator>
  <cp:lastModifiedBy>mis</cp:lastModifiedBy>
  <cp:revision>24</cp:revision>
  <dcterms:created xsi:type="dcterms:W3CDTF">2021-08-03T08:21:01Z</dcterms:created>
  <dcterms:modified xsi:type="dcterms:W3CDTF">2021-09-22T07:01:16Z</dcterms:modified>
</cp:coreProperties>
</file>