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316" r:id="rId19"/>
    <p:sldId id="317" r:id="rId20"/>
    <p:sldId id="318" r:id="rId21"/>
    <p:sldId id="319" r:id="rId22"/>
    <p:sldId id="320" r:id="rId23"/>
    <p:sldId id="321" r:id="rId24"/>
    <p:sldId id="322" r:id="rId25"/>
    <p:sldId id="274" r:id="rId26"/>
    <p:sldId id="275" r:id="rId27"/>
    <p:sldId id="276" r:id="rId28"/>
    <p:sldId id="277" r:id="rId29"/>
    <p:sldId id="278" r:id="rId30"/>
    <p:sldId id="281" r:id="rId31"/>
    <p:sldId id="282" r:id="rId32"/>
    <p:sldId id="283" r:id="rId33"/>
    <p:sldId id="284" r:id="rId34"/>
    <p:sldId id="291" r:id="rId35"/>
    <p:sldId id="292" r:id="rId36"/>
    <p:sldId id="323" r:id="rId37"/>
    <p:sldId id="293" r:id="rId38"/>
    <p:sldId id="288" r:id="rId39"/>
    <p:sldId id="289" r:id="rId40"/>
    <p:sldId id="290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2" r:id="rId50"/>
    <p:sldId id="303" r:id="rId51"/>
    <p:sldId id="304" r:id="rId52"/>
    <p:sldId id="305" r:id="rId53"/>
    <p:sldId id="306" r:id="rId54"/>
    <p:sldId id="307" r:id="rId55"/>
    <p:sldId id="308" r:id="rId56"/>
    <p:sldId id="309" r:id="rId57"/>
    <p:sldId id="310" r:id="rId58"/>
    <p:sldId id="311" r:id="rId59"/>
    <p:sldId id="312" r:id="rId60"/>
    <p:sldId id="313" r:id="rId61"/>
    <p:sldId id="314" r:id="rId62"/>
    <p:sldId id="315" r:id="rId6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A1E6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719F4E-30DB-49DF-ACCF-BFA15CDD3DE4}" type="datetimeFigureOut">
              <a:rPr lang="zh-TW" altLang="en-US" smtClean="0"/>
              <a:pPr/>
              <a:t>2021/9/23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2538F9-3812-4EA3-8ABD-8625D3724D3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結構：開始、過程、結束，昨天今天明天、過去現在未來、去年今年明年，教作文順序倒敘插續補敘</a:t>
            </a:r>
            <a:endParaRPr lang="en-US" altLang="zh-TW" dirty="0" smtClean="0"/>
          </a:p>
          <a:p>
            <a:r>
              <a:rPr lang="zh-TW" altLang="en-US" dirty="0" smtClean="0"/>
              <a:t>語文邏輯：因為</a:t>
            </a:r>
            <a:r>
              <a:rPr lang="en-US" altLang="zh-TW" dirty="0" smtClean="0"/>
              <a:t>…</a:t>
            </a:r>
            <a:r>
              <a:rPr lang="zh-TW" altLang="en-US" dirty="0" smtClean="0"/>
              <a:t>所以，如果</a:t>
            </a:r>
            <a:r>
              <a:rPr lang="en-US" altLang="zh-TW" dirty="0" smtClean="0"/>
              <a:t>…</a:t>
            </a:r>
            <a:r>
              <a:rPr lang="zh-TW" altLang="en-US" dirty="0" smtClean="0"/>
              <a:t>就會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2538F9-3812-4EA3-8ABD-8625D3724D35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矩形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矩形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矩形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矩形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矩形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圓角矩形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圓角矩形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矩形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848D1C3C-0DDD-4046-B077-D02A8F3CFAB9}" type="datetime1">
              <a:rPr lang="zh-TW" altLang="en-US" smtClean="0"/>
              <a:pPr/>
              <a:t>2021/9/23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5032FCF-867D-4FD9-8B5B-91EA53FBACE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06405-476C-44BC-81ED-835C90CF1B78}" type="datetime1">
              <a:rPr lang="zh-TW" altLang="en-US" smtClean="0"/>
              <a:pPr/>
              <a:t>2021/9/23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8C7FB-853F-49B3-9E4C-C06D9419C808}" type="datetime1">
              <a:rPr lang="zh-TW" altLang="en-US" smtClean="0"/>
              <a:pPr/>
              <a:t>2021/9/23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8C67D-0BAA-4927-A1AB-F7D8D8ECA7AA}" type="datetime1">
              <a:rPr lang="zh-TW" altLang="en-US" smtClean="0"/>
              <a:pPr/>
              <a:t>2021/9/23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EE92C-8457-4B69-AE94-212B6A30EC0A}" type="datetime1">
              <a:rPr lang="zh-TW" altLang="en-US" smtClean="0"/>
              <a:pPr/>
              <a:t>2021/9/23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4FF25-7783-4821-9D80-00747DB82162}" type="datetime1">
              <a:rPr lang="zh-TW" altLang="en-US" smtClean="0"/>
              <a:pPr/>
              <a:t>2021/9/23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6" name="日期版面配置區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F985197-D0EA-4AD9-B43C-CC09130DF096}" type="datetime1">
              <a:rPr lang="zh-TW" altLang="en-US" smtClean="0"/>
              <a:pPr/>
              <a:t>2021/9/23</a:t>
            </a:fld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5032FCF-867D-4FD9-8B5B-91EA53FBACE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8" name="頁尾版面配置區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7F632E52-FE4E-4208-9351-A2BC62BD6847}" type="datetime1">
              <a:rPr lang="zh-TW" altLang="en-US" smtClean="0"/>
              <a:pPr/>
              <a:t>2021/9/23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5032FCF-867D-4FD9-8B5B-91EA53FBACE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8AF28-B44D-4C1F-9B02-C71585A7CA84}" type="datetime1">
              <a:rPr lang="zh-TW" altLang="en-US" smtClean="0"/>
              <a:pPr/>
              <a:t>2021/9/23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BAD4-0280-4CAF-84D9-2629A989A1D0}" type="datetime1">
              <a:rPr lang="zh-TW" altLang="en-US" smtClean="0"/>
              <a:pPr/>
              <a:t>2021/9/23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3A2DA-39AF-422A-8CED-D42747E18A86}" type="datetime1">
              <a:rPr lang="zh-TW" altLang="en-US" smtClean="0"/>
              <a:pPr/>
              <a:t>2021/9/23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矩形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矩形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矩形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矩形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矩形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圓角矩形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圓角矩形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矩形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矩形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矩形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矩形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矩形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矩形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C96952C-2969-49CA-8EA7-2E929B9894B9}" type="datetime1">
              <a:rPr lang="zh-TW" altLang="en-US" smtClean="0"/>
              <a:pPr/>
              <a:t>2021/9/23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95032FCF-867D-4FD9-8B5B-91EA53FBACE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mtClean="0"/>
              <a:t>國小</a:t>
            </a:r>
            <a:r>
              <a:rPr lang="zh-TW" altLang="en-US" dirty="0" smtClean="0"/>
              <a:t>學生閱讀素養教學實務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馮珍芝</a:t>
            </a:r>
            <a:r>
              <a:rPr lang="zh-TW" altLang="en-US" dirty="0"/>
              <a:t>老師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dirty="0" smtClean="0"/>
              <a:t>用一字猜一字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2132856"/>
            <a:ext cx="8229600" cy="4381946"/>
          </a:xfrm>
        </p:spPr>
        <p:txBody>
          <a:bodyPr/>
          <a:lstStyle/>
          <a:p>
            <a:r>
              <a:rPr lang="zh-TW" altLang="en-US" dirty="0" smtClean="0"/>
              <a:t>旬 －－－－－ ？ </a:t>
            </a:r>
          </a:p>
          <a:p>
            <a:r>
              <a:rPr lang="zh-TW" altLang="en-US" dirty="0" smtClean="0"/>
              <a:t>武 －－－－－ ？</a:t>
            </a:r>
          </a:p>
          <a:p>
            <a:r>
              <a:rPr lang="zh-TW" altLang="en-US" dirty="0" smtClean="0"/>
              <a:t>岸 －－－－－ ？</a:t>
            </a:r>
          </a:p>
          <a:p>
            <a:r>
              <a:rPr lang="zh-TW" altLang="en-US" dirty="0" smtClean="0"/>
              <a:t>鑫 －－－－－ ？</a:t>
            </a:r>
          </a:p>
          <a:p>
            <a:pPr eaLnBrk="1" hangingPunct="1"/>
            <a:endParaRPr lang="en-US" altLang="zh-TW" dirty="0" smtClean="0"/>
          </a:p>
          <a:p>
            <a:pPr eaLnBrk="1" hangingPunct="1"/>
            <a:endParaRPr lang="zh-TW" altLang="en-US" dirty="0" smtClean="0"/>
          </a:p>
          <a:p>
            <a:pPr eaLnBrk="1" hangingPunct="1"/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zh-TW" altLang="en-US" dirty="0" smtClean="0"/>
              <a:t>用一字猜一字</a:t>
            </a:r>
            <a:r>
              <a:rPr lang="en-US" altLang="zh-TW" dirty="0" smtClean="0"/>
              <a:t>(</a:t>
            </a:r>
            <a:r>
              <a:rPr lang="zh-TW" altLang="en-US" dirty="0" smtClean="0"/>
              <a:t>解答</a:t>
            </a:r>
            <a:r>
              <a:rPr lang="en-US" altLang="zh-TW" dirty="0" smtClean="0"/>
              <a:t>)</a:t>
            </a:r>
            <a:endParaRPr lang="zh-TW" altLang="en-US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2332038"/>
            <a:ext cx="8229600" cy="4525962"/>
          </a:xfrm>
        </p:spPr>
        <p:txBody>
          <a:bodyPr/>
          <a:lstStyle/>
          <a:p>
            <a:pPr eaLnBrk="1" hangingPunct="1"/>
            <a:r>
              <a:rPr lang="zh-TW" altLang="en-US" dirty="0" smtClean="0"/>
              <a:t>旬 －－－－－早 </a:t>
            </a:r>
          </a:p>
          <a:p>
            <a:pPr eaLnBrk="1" hangingPunct="1"/>
            <a:r>
              <a:rPr lang="zh-TW" altLang="en-US" dirty="0" smtClean="0"/>
              <a:t>武 －－－－－斐</a:t>
            </a:r>
          </a:p>
          <a:p>
            <a:pPr eaLnBrk="1" hangingPunct="1"/>
            <a:r>
              <a:rPr lang="zh-TW" altLang="en-US" dirty="0" smtClean="0"/>
              <a:t>岸 －－－－－滂</a:t>
            </a:r>
          </a:p>
          <a:p>
            <a:pPr eaLnBrk="1" hangingPunct="1"/>
            <a:r>
              <a:rPr lang="zh-TW" altLang="en-US" dirty="0" smtClean="0"/>
              <a:t>鑫 －－－－－銓</a:t>
            </a:r>
          </a:p>
          <a:p>
            <a:pPr eaLnBrk="1" hangingPunct="1"/>
            <a:endParaRPr lang="zh-TW" altLang="en-US" dirty="0" smtClean="0"/>
          </a:p>
          <a:p>
            <a:pPr eaLnBrk="1" hangingPunct="1"/>
            <a:endParaRPr lang="zh-TW" altLang="en-US" dirty="0" smtClean="0"/>
          </a:p>
          <a:p>
            <a:pPr eaLnBrk="1" hangingPunct="1"/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用兩字猜一字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尖端 －－－－－ </a:t>
            </a:r>
          </a:p>
          <a:p>
            <a:pPr eaLnBrk="1" hangingPunct="1"/>
            <a:r>
              <a:rPr lang="zh-TW" altLang="en-US" smtClean="0"/>
              <a:t>告別 －－－－－ </a:t>
            </a:r>
          </a:p>
          <a:p>
            <a:pPr eaLnBrk="1" hangingPunct="1"/>
            <a:r>
              <a:rPr lang="zh-TW" altLang="en-US" smtClean="0"/>
              <a:t>好吃 －－－－－ </a:t>
            </a:r>
          </a:p>
          <a:p>
            <a:pPr eaLnBrk="1" hangingPunct="1"/>
            <a:r>
              <a:rPr lang="zh-TW" altLang="en-US" smtClean="0"/>
              <a:t>自己 －－－－－ </a:t>
            </a:r>
          </a:p>
          <a:p>
            <a:pPr eaLnBrk="1" hangingPunct="1"/>
            <a:r>
              <a:rPr lang="zh-TW" altLang="en-US" smtClean="0"/>
              <a:t>岳父 －－－－－ </a:t>
            </a:r>
          </a:p>
          <a:p>
            <a:pPr eaLnBrk="1" hangingPunct="1"/>
            <a:endParaRPr lang="zh-TW" altLang="en-US" smtClean="0"/>
          </a:p>
          <a:p>
            <a:pPr eaLnBrk="1" hangingPunct="1"/>
            <a:endParaRPr lang="zh-TW" altLang="en-US" smtClean="0"/>
          </a:p>
          <a:p>
            <a:pPr eaLnBrk="1" hangingPunct="1"/>
            <a:endParaRPr lang="zh-TW" altLang="en-US" smtClean="0"/>
          </a:p>
          <a:p>
            <a:pPr eaLnBrk="1" hangingPunct="1"/>
            <a:endParaRPr lang="en-US" altLang="zh-TW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用兩字猜一字</a:t>
            </a:r>
            <a:r>
              <a:rPr lang="en-US" altLang="zh-TW" dirty="0" smtClean="0"/>
              <a:t>(</a:t>
            </a:r>
            <a:r>
              <a:rPr lang="zh-TW" altLang="en-US" dirty="0" smtClean="0"/>
              <a:t>解答</a:t>
            </a:r>
            <a:r>
              <a:rPr lang="en-US" altLang="zh-TW" dirty="0" smtClean="0"/>
              <a:t>)</a:t>
            </a:r>
            <a:endParaRPr lang="zh-TW" altLang="en-US" dirty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尖端 －－－－－小</a:t>
            </a:r>
          </a:p>
          <a:p>
            <a:pPr eaLnBrk="1" hangingPunct="1"/>
            <a:r>
              <a:rPr lang="zh-TW" altLang="en-US" smtClean="0"/>
              <a:t>告別 －－－－－扮</a:t>
            </a:r>
          </a:p>
          <a:p>
            <a:pPr eaLnBrk="1" hangingPunct="1"/>
            <a:r>
              <a:rPr lang="zh-TW" altLang="en-US" smtClean="0"/>
              <a:t>好吃 －－－－－呵</a:t>
            </a:r>
          </a:p>
          <a:p>
            <a:pPr eaLnBrk="1" hangingPunct="1"/>
            <a:r>
              <a:rPr lang="zh-TW" altLang="en-US" smtClean="0"/>
              <a:t>自己 －－－－－体</a:t>
            </a:r>
          </a:p>
          <a:p>
            <a:pPr eaLnBrk="1" hangingPunct="1"/>
            <a:r>
              <a:rPr lang="zh-TW" altLang="en-US" smtClean="0"/>
              <a:t>岳父 －－－－－仗</a:t>
            </a:r>
          </a:p>
          <a:p>
            <a:pPr eaLnBrk="1" hangingPunct="1"/>
            <a:endParaRPr lang="zh-TW" altLang="en-US" smtClean="0"/>
          </a:p>
          <a:p>
            <a:pPr eaLnBrk="1" hangingPunct="1"/>
            <a:endParaRPr lang="en-US" altLang="zh-TW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用三字猜一字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一對紅－－－－－</a:t>
            </a:r>
          </a:p>
          <a:p>
            <a:pPr eaLnBrk="1" hangingPunct="1"/>
            <a:r>
              <a:rPr lang="zh-TW" altLang="en-US" smtClean="0"/>
              <a:t>十五日－－－－－ </a:t>
            </a:r>
          </a:p>
          <a:p>
            <a:pPr eaLnBrk="1" hangingPunct="1"/>
            <a:r>
              <a:rPr lang="zh-TW" altLang="en-US" smtClean="0"/>
              <a:t>小姑娘－－－－－ </a:t>
            </a:r>
          </a:p>
          <a:p>
            <a:pPr eaLnBrk="1" hangingPunct="1"/>
            <a:r>
              <a:rPr lang="zh-TW" altLang="en-US" smtClean="0"/>
              <a:t>老朋友－－－－－ </a:t>
            </a:r>
          </a:p>
          <a:p>
            <a:pPr eaLnBrk="1" hangingPunct="1"/>
            <a:r>
              <a:rPr lang="zh-TW" altLang="en-US" smtClean="0"/>
              <a:t>羊離群－－－－－ </a:t>
            </a:r>
          </a:p>
          <a:p>
            <a:pPr eaLnBrk="1" hangingPunct="1"/>
            <a:endParaRPr lang="en-US" altLang="zh-TW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用三字猜一字</a:t>
            </a:r>
            <a:r>
              <a:rPr lang="en-US" altLang="zh-TW" dirty="0" smtClean="0"/>
              <a:t>(</a:t>
            </a:r>
            <a:r>
              <a:rPr lang="zh-TW" altLang="en-US" dirty="0" smtClean="0"/>
              <a:t>解答</a:t>
            </a:r>
            <a:r>
              <a:rPr lang="en-US" altLang="zh-TW" dirty="0" smtClean="0"/>
              <a:t>)</a:t>
            </a:r>
            <a:endParaRPr lang="zh-TW" altLang="en-US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一對紅－－－－－赫</a:t>
            </a:r>
          </a:p>
          <a:p>
            <a:pPr eaLnBrk="1" hangingPunct="1"/>
            <a:r>
              <a:rPr lang="zh-TW" altLang="en-US" smtClean="0"/>
              <a:t>十五日－－－－－胖</a:t>
            </a:r>
          </a:p>
          <a:p>
            <a:pPr eaLnBrk="1" hangingPunct="1"/>
            <a:r>
              <a:rPr lang="zh-TW" altLang="en-US" smtClean="0"/>
              <a:t>小姑娘－－－－－妙 </a:t>
            </a:r>
          </a:p>
          <a:p>
            <a:pPr eaLnBrk="1" hangingPunct="1"/>
            <a:r>
              <a:rPr lang="zh-TW" altLang="en-US" smtClean="0"/>
              <a:t>老朋友－－－－－做 </a:t>
            </a:r>
          </a:p>
          <a:p>
            <a:pPr eaLnBrk="1" hangingPunct="1"/>
            <a:r>
              <a:rPr lang="zh-TW" altLang="en-US" smtClean="0"/>
              <a:t>羊離群－－－－－君 </a:t>
            </a:r>
          </a:p>
          <a:p>
            <a:pPr eaLnBrk="1" hangingPunct="1"/>
            <a:endParaRPr lang="en-US" altLang="zh-TW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用四字猜一字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十月十日－－－－－</a:t>
            </a:r>
          </a:p>
          <a:p>
            <a:pPr eaLnBrk="1" hangingPunct="1"/>
            <a:r>
              <a:rPr lang="zh-TW" altLang="en-US" smtClean="0"/>
              <a:t>上下均可－－－－－</a:t>
            </a:r>
          </a:p>
          <a:p>
            <a:pPr eaLnBrk="1" hangingPunct="1"/>
            <a:r>
              <a:rPr lang="zh-TW" altLang="en-US" smtClean="0"/>
              <a:t>長篇大論－－－－－ </a:t>
            </a:r>
          </a:p>
          <a:p>
            <a:pPr eaLnBrk="1" hangingPunct="1"/>
            <a:r>
              <a:rPr lang="zh-TW" altLang="en-US" smtClean="0"/>
              <a:t>半瘦半肥－－－－－ </a:t>
            </a:r>
          </a:p>
          <a:p>
            <a:pPr eaLnBrk="1" hangingPunct="1"/>
            <a:r>
              <a:rPr lang="zh-TW" altLang="en-US" smtClean="0"/>
              <a:t>他人以去－－－－－ </a:t>
            </a:r>
          </a:p>
          <a:p>
            <a:pPr eaLnBrk="1" hangingPunct="1"/>
            <a:endParaRPr lang="en-US" altLang="zh-TW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用四字猜一字</a:t>
            </a:r>
            <a:r>
              <a:rPr lang="en-US" altLang="zh-TW" dirty="0" smtClean="0"/>
              <a:t>(</a:t>
            </a:r>
            <a:r>
              <a:rPr lang="zh-TW" altLang="en-US" dirty="0" smtClean="0"/>
              <a:t>解答</a:t>
            </a:r>
            <a:r>
              <a:rPr lang="en-US" altLang="zh-TW" dirty="0" smtClean="0"/>
              <a:t>)</a:t>
            </a:r>
            <a:endParaRPr lang="zh-TW" altLang="en-US" dirty="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TW" altLang="en-US" dirty="0" smtClean="0"/>
              <a:t>十月十日－－－－－朝</a:t>
            </a:r>
          </a:p>
          <a:p>
            <a:pPr eaLnBrk="1" hangingPunct="1"/>
            <a:r>
              <a:rPr lang="zh-TW" altLang="en-US" dirty="0" smtClean="0"/>
              <a:t>上下均可－－－－－哥</a:t>
            </a:r>
          </a:p>
          <a:p>
            <a:pPr eaLnBrk="1" hangingPunct="1"/>
            <a:r>
              <a:rPr lang="zh-TW" altLang="en-US" dirty="0" smtClean="0"/>
              <a:t>長篇大論－－－－－夠 </a:t>
            </a:r>
          </a:p>
          <a:p>
            <a:pPr eaLnBrk="1" hangingPunct="1"/>
            <a:r>
              <a:rPr lang="zh-TW" altLang="en-US" dirty="0" smtClean="0"/>
              <a:t>半瘦半肥－－－－－疤 </a:t>
            </a:r>
          </a:p>
          <a:p>
            <a:pPr eaLnBrk="1" hangingPunct="1"/>
            <a:r>
              <a:rPr lang="zh-TW" altLang="en-US" dirty="0" smtClean="0"/>
              <a:t>他人已去－－－－－也 </a:t>
            </a:r>
          </a:p>
          <a:p>
            <a:pPr eaLnBrk="1" hangingPunct="1"/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句子檢查的標準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正確</a:t>
            </a:r>
            <a:endParaRPr lang="en-US" altLang="zh-TW" dirty="0" smtClean="0"/>
          </a:p>
          <a:p>
            <a:r>
              <a:rPr lang="zh-TW" altLang="en-US" dirty="0" smtClean="0"/>
              <a:t>通順</a:t>
            </a:r>
            <a:endParaRPr lang="en-US" altLang="zh-TW" dirty="0" smtClean="0"/>
          </a:p>
          <a:p>
            <a:r>
              <a:rPr lang="zh-TW" altLang="en-US" dirty="0" smtClean="0"/>
              <a:t>獨特</a:t>
            </a:r>
            <a:endParaRPr lang="en-US" altLang="zh-TW" dirty="0" smtClean="0"/>
          </a:p>
          <a:p>
            <a:r>
              <a:rPr lang="zh-TW" altLang="en-US" dirty="0" smtClean="0"/>
              <a:t>深刻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第一題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造句用詞：大事、小事</a:t>
            </a:r>
            <a:endParaRPr lang="en-US" altLang="zh-TW" dirty="0" smtClean="0"/>
          </a:p>
          <a:p>
            <a:r>
              <a:rPr lang="zh-TW" altLang="en-US" dirty="0" smtClean="0"/>
              <a:t>例句：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   不管大事、小事，把每一件事做好，才是好事。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閱讀</a:t>
            </a:r>
            <a:r>
              <a:rPr lang="zh-TW" altLang="zh-TW" dirty="0" smtClean="0"/>
              <a:t>第一學習階段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dirty="0" smtClean="0"/>
              <a:t>以適切的速率正確地朗讀文本。 </a:t>
            </a:r>
          </a:p>
          <a:p>
            <a:r>
              <a:rPr lang="zh-TW" altLang="zh-TW" dirty="0" smtClean="0"/>
              <a:t>認識常用標點符號。 </a:t>
            </a:r>
          </a:p>
          <a:p>
            <a:r>
              <a:rPr lang="zh-TW" altLang="zh-TW" b="1" dirty="0" smtClean="0"/>
              <a:t>讀懂與學習階段相符的文本</a:t>
            </a:r>
            <a:r>
              <a:rPr lang="zh-TW" altLang="zh-TW" dirty="0" smtClean="0"/>
              <a:t>。 </a:t>
            </a:r>
          </a:p>
          <a:p>
            <a:r>
              <a:rPr lang="zh-TW" altLang="zh-TW" dirty="0" smtClean="0"/>
              <a:t>了解文本中的重要訊息與觀點。 </a:t>
            </a:r>
          </a:p>
          <a:p>
            <a:r>
              <a:rPr lang="zh-TW" altLang="zh-TW" dirty="0" smtClean="0"/>
              <a:t>認識簡易的記敘、抒情及應用文本的特徵。 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第二題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造句用詞：想要、需要</a:t>
            </a:r>
            <a:endParaRPr lang="en-US" altLang="zh-TW" dirty="0" smtClean="0"/>
          </a:p>
          <a:p>
            <a:r>
              <a:rPr lang="zh-TW" altLang="en-US" dirty="0" smtClean="0"/>
              <a:t>例句：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   生活中，想要的太多，需要的卻不多。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第三題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造句用詞：追趕、閃躲</a:t>
            </a:r>
            <a:endParaRPr lang="en-US" altLang="zh-TW" dirty="0" smtClean="0"/>
          </a:p>
          <a:p>
            <a:r>
              <a:rPr lang="zh-TW" altLang="en-US" dirty="0" smtClean="0"/>
              <a:t>例句：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   人們總是追趕夢想、閃躲現實。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第四題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造句用詞：時間、空間</a:t>
            </a:r>
            <a:endParaRPr lang="en-US" altLang="zh-TW" dirty="0" smtClean="0"/>
          </a:p>
          <a:p>
            <a:r>
              <a:rPr lang="zh-TW" altLang="en-US" dirty="0" smtClean="0"/>
              <a:t>例句：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   多</a:t>
            </a:r>
            <a:r>
              <a:rPr lang="zh-TW" altLang="en-US" dirty="0"/>
              <a:t>留一點時間給</a:t>
            </a:r>
            <a:r>
              <a:rPr lang="zh-TW" altLang="en-US" dirty="0" smtClean="0"/>
              <a:t>自己，多留一點空間給他人。</a:t>
            </a:r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b="1" dirty="0" smtClean="0"/>
              <a:t>句型練習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b="1" dirty="0" smtClean="0"/>
              <a:t>1</a:t>
            </a:r>
            <a:r>
              <a:rPr lang="zh-TW" altLang="zh-TW" b="1" dirty="0" smtClean="0"/>
              <a:t>、因為</a:t>
            </a:r>
            <a:r>
              <a:rPr lang="en-US" altLang="zh-TW" b="1" dirty="0" smtClean="0"/>
              <a:t>................</a:t>
            </a:r>
            <a:r>
              <a:rPr lang="zh-TW" altLang="zh-TW" b="1" dirty="0" smtClean="0"/>
              <a:t>所以</a:t>
            </a:r>
            <a:endParaRPr lang="zh-TW" altLang="zh-TW" dirty="0" smtClean="0"/>
          </a:p>
          <a:p>
            <a:r>
              <a:rPr lang="en-US" altLang="zh-TW" b="1" dirty="0" smtClean="0"/>
              <a:t>2</a:t>
            </a:r>
            <a:r>
              <a:rPr lang="zh-TW" altLang="zh-TW" b="1" dirty="0" smtClean="0"/>
              <a:t>、只有</a:t>
            </a:r>
            <a:r>
              <a:rPr lang="en-US" altLang="zh-TW" b="1" dirty="0" smtClean="0"/>
              <a:t>................</a:t>
            </a:r>
            <a:r>
              <a:rPr lang="zh-TW" altLang="zh-TW" b="1" dirty="0" smtClean="0"/>
              <a:t>才能</a:t>
            </a:r>
            <a:endParaRPr lang="zh-TW" altLang="zh-TW" dirty="0" smtClean="0"/>
          </a:p>
          <a:p>
            <a:r>
              <a:rPr lang="en-US" altLang="zh-TW" b="1" dirty="0" smtClean="0"/>
              <a:t>3</a:t>
            </a:r>
            <a:r>
              <a:rPr lang="zh-TW" altLang="zh-TW" b="1" dirty="0" smtClean="0"/>
              <a:t>、只要</a:t>
            </a:r>
            <a:r>
              <a:rPr lang="en-US" altLang="zh-TW" b="1" dirty="0" smtClean="0"/>
              <a:t>................</a:t>
            </a:r>
            <a:r>
              <a:rPr lang="zh-TW" altLang="zh-TW" b="1" dirty="0" smtClean="0"/>
              <a:t>就會</a:t>
            </a:r>
            <a:endParaRPr lang="zh-TW" altLang="zh-TW" dirty="0" smtClean="0"/>
          </a:p>
          <a:p>
            <a:r>
              <a:rPr lang="en-US" altLang="zh-TW" b="1" dirty="0" smtClean="0"/>
              <a:t>4</a:t>
            </a:r>
            <a:r>
              <a:rPr lang="zh-TW" altLang="zh-TW" b="1" dirty="0" smtClean="0"/>
              <a:t>、由於</a:t>
            </a:r>
            <a:r>
              <a:rPr lang="en-US" altLang="zh-TW" b="1" dirty="0" smtClean="0"/>
              <a:t>.................</a:t>
            </a:r>
            <a:r>
              <a:rPr lang="zh-TW" altLang="zh-TW" b="1" dirty="0" smtClean="0"/>
              <a:t>造成</a:t>
            </a:r>
            <a:endParaRPr lang="zh-TW" altLang="zh-TW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b="1" dirty="0" smtClean="0"/>
              <a:t>句型練習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b="1" dirty="0" smtClean="0"/>
              <a:t>5</a:t>
            </a:r>
            <a:r>
              <a:rPr lang="zh-TW" altLang="zh-TW" b="1" dirty="0" smtClean="0"/>
              <a:t>、不但</a:t>
            </a:r>
            <a:r>
              <a:rPr lang="en-US" altLang="zh-TW" b="1" dirty="0" smtClean="0"/>
              <a:t>.................</a:t>
            </a:r>
            <a:r>
              <a:rPr lang="zh-TW" altLang="zh-TW" b="1" dirty="0" smtClean="0"/>
              <a:t>而且</a:t>
            </a:r>
            <a:endParaRPr lang="zh-TW" altLang="zh-TW" dirty="0" smtClean="0"/>
          </a:p>
          <a:p>
            <a:r>
              <a:rPr lang="en-US" altLang="zh-TW" b="1" dirty="0" smtClean="0"/>
              <a:t>6</a:t>
            </a:r>
            <a:r>
              <a:rPr lang="zh-TW" altLang="zh-TW" b="1" dirty="0" smtClean="0"/>
              <a:t>、與其</a:t>
            </a:r>
            <a:r>
              <a:rPr lang="en-US" altLang="zh-TW" b="1" dirty="0" smtClean="0"/>
              <a:t>.................</a:t>
            </a:r>
            <a:r>
              <a:rPr lang="zh-TW" altLang="zh-TW" b="1" dirty="0" smtClean="0"/>
              <a:t>不如</a:t>
            </a:r>
            <a:endParaRPr lang="zh-TW" altLang="zh-TW" dirty="0" smtClean="0"/>
          </a:p>
          <a:p>
            <a:r>
              <a:rPr lang="en-US" altLang="zh-TW" b="1" dirty="0" smtClean="0"/>
              <a:t>7</a:t>
            </a:r>
            <a:r>
              <a:rPr lang="zh-TW" altLang="zh-TW" b="1" dirty="0" smtClean="0"/>
              <a:t>、雖然</a:t>
            </a:r>
            <a:r>
              <a:rPr lang="en-US" altLang="zh-TW" b="1" dirty="0" smtClean="0"/>
              <a:t>.................</a:t>
            </a:r>
            <a:r>
              <a:rPr lang="zh-TW" altLang="zh-TW" b="1" dirty="0" smtClean="0"/>
              <a:t>但是</a:t>
            </a:r>
            <a:endParaRPr lang="zh-TW" altLang="zh-TW" dirty="0" smtClean="0"/>
          </a:p>
          <a:p>
            <a:r>
              <a:rPr lang="en-US" altLang="zh-TW" b="1" dirty="0" smtClean="0"/>
              <a:t>8</a:t>
            </a:r>
            <a:r>
              <a:rPr lang="zh-TW" altLang="zh-TW" b="1" dirty="0" smtClean="0"/>
              <a:t>、如果</a:t>
            </a:r>
            <a:r>
              <a:rPr lang="en-US" altLang="zh-TW" b="1" dirty="0" smtClean="0"/>
              <a:t>.................</a:t>
            </a:r>
            <a:r>
              <a:rPr lang="zh-TW" altLang="zh-TW" b="1" dirty="0" smtClean="0"/>
              <a:t>就會</a:t>
            </a:r>
            <a:endParaRPr lang="zh-TW" altLang="zh-TW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陪孩子讀兒童詩</a:t>
            </a:r>
          </a:p>
        </p:txBody>
      </p:sp>
      <p:sp>
        <p:nvSpPr>
          <p:cNvPr id="1536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zh-TW" altLang="en-US" sz="3200" b="1" dirty="0" smtClean="0"/>
              <a:t>樹  </a:t>
            </a:r>
            <a:r>
              <a:rPr lang="zh-TW" altLang="en-US" dirty="0" smtClean="0"/>
              <a:t>   作者林良</a:t>
            </a:r>
            <a:endParaRPr lang="en-US" altLang="zh-TW" dirty="0" smtClean="0"/>
          </a:p>
          <a:p>
            <a:r>
              <a:rPr lang="zh-TW" altLang="en-US" dirty="0" smtClean="0"/>
              <a:t>一棵樹</a:t>
            </a:r>
            <a:endParaRPr lang="en-US" altLang="zh-TW" dirty="0" smtClean="0"/>
          </a:p>
          <a:p>
            <a:r>
              <a:rPr lang="zh-TW" altLang="en-US" dirty="0" smtClean="0"/>
              <a:t>有一棵樹的樣子，</a:t>
            </a:r>
            <a:endParaRPr lang="en-US" altLang="zh-TW" dirty="0" smtClean="0"/>
          </a:p>
          <a:p>
            <a:r>
              <a:rPr lang="zh-TW" altLang="en-US" dirty="0" smtClean="0"/>
              <a:t>就好像</a:t>
            </a:r>
            <a:endParaRPr lang="en-US" altLang="zh-TW" dirty="0" smtClean="0"/>
          </a:p>
          <a:p>
            <a:r>
              <a:rPr lang="zh-TW" altLang="en-US" dirty="0" smtClean="0"/>
              <a:t>一個人</a:t>
            </a:r>
            <a:endParaRPr lang="en-US" altLang="zh-TW" dirty="0" smtClean="0"/>
          </a:p>
          <a:p>
            <a:r>
              <a:rPr lang="zh-TW" altLang="en-US" dirty="0" smtClean="0"/>
              <a:t>有一個人的樣子。</a:t>
            </a:r>
            <a:endParaRPr lang="en-US" altLang="zh-TW" dirty="0" smtClean="0"/>
          </a:p>
          <a:p>
            <a:r>
              <a:rPr lang="zh-TW" altLang="en-US" dirty="0" smtClean="0"/>
              <a:t>樣子都不一樣，</a:t>
            </a:r>
            <a:endParaRPr lang="en-US" altLang="zh-TW" dirty="0" smtClean="0"/>
          </a:p>
          <a:p>
            <a:r>
              <a:rPr lang="zh-TW" altLang="en-US" dirty="0" smtClean="0"/>
              <a:t>但是都有一種</a:t>
            </a:r>
            <a:endParaRPr lang="en-US" altLang="zh-TW" dirty="0" smtClean="0"/>
          </a:p>
          <a:p>
            <a:r>
              <a:rPr lang="zh-TW" altLang="en-US" dirty="0" smtClean="0"/>
              <a:t>很可愛的樣子。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陪孩子讀兒童詩</a:t>
            </a:r>
          </a:p>
        </p:txBody>
      </p:sp>
      <p:sp>
        <p:nvSpPr>
          <p:cNvPr id="16387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TW" altLang="en-US" sz="3200" b="1" dirty="0" smtClean="0"/>
              <a:t>古井</a:t>
            </a:r>
            <a:r>
              <a:rPr lang="zh-TW" altLang="en-US" dirty="0" smtClean="0"/>
              <a:t>    作者林煥彰</a:t>
            </a:r>
            <a:endParaRPr lang="en-US" altLang="zh-TW" dirty="0" smtClean="0"/>
          </a:p>
          <a:p>
            <a:r>
              <a:rPr lang="zh-TW" altLang="en-US" dirty="0" smtClean="0"/>
              <a:t>夜晚的天空，</a:t>
            </a:r>
            <a:endParaRPr lang="en-US" altLang="zh-TW" dirty="0" smtClean="0"/>
          </a:p>
          <a:p>
            <a:r>
              <a:rPr lang="zh-TW" altLang="en-US" dirty="0" smtClean="0"/>
              <a:t>是一口很深很深的古井；</a:t>
            </a:r>
            <a:endParaRPr lang="en-US" altLang="zh-TW" dirty="0" smtClean="0"/>
          </a:p>
          <a:p>
            <a:r>
              <a:rPr lang="zh-TW" altLang="en-US" dirty="0" smtClean="0"/>
              <a:t>我丟下去的白石子，</a:t>
            </a:r>
            <a:endParaRPr lang="en-US" altLang="zh-TW" dirty="0" smtClean="0"/>
          </a:p>
          <a:p>
            <a:r>
              <a:rPr lang="zh-TW" altLang="en-US" dirty="0" smtClean="0"/>
              <a:t>變成很多的星星。</a:t>
            </a:r>
            <a:endParaRPr lang="en-US" altLang="zh-TW" dirty="0" smtClean="0"/>
          </a:p>
          <a:p>
            <a:r>
              <a:rPr lang="zh-TW" altLang="en-US" dirty="0" smtClean="0"/>
              <a:t>可惜，我聽了很久很久，</a:t>
            </a:r>
            <a:endParaRPr lang="en-US" altLang="zh-TW" dirty="0" smtClean="0"/>
          </a:p>
          <a:p>
            <a:r>
              <a:rPr lang="zh-TW" altLang="en-US" dirty="0" smtClean="0"/>
              <a:t>都沒有它們的回音。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陪孩子讀兒童詩</a:t>
            </a:r>
          </a:p>
        </p:txBody>
      </p:sp>
      <p:sp>
        <p:nvSpPr>
          <p:cNvPr id="1741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TW" altLang="en-US" sz="3200" b="1" dirty="0" smtClean="0"/>
              <a:t>陽光</a:t>
            </a:r>
            <a:r>
              <a:rPr lang="zh-TW" altLang="en-US" dirty="0" smtClean="0"/>
              <a:t>   作者林武憲</a:t>
            </a:r>
            <a:endParaRPr lang="en-US" altLang="zh-TW" dirty="0" smtClean="0"/>
          </a:p>
          <a:p>
            <a:r>
              <a:rPr lang="zh-TW" altLang="en-US" dirty="0" smtClean="0"/>
              <a:t>陽光   在窗上   爬著</a:t>
            </a:r>
            <a:endParaRPr lang="en-US" altLang="zh-TW" dirty="0" smtClean="0"/>
          </a:p>
          <a:p>
            <a:r>
              <a:rPr lang="zh-TW" altLang="en-US" dirty="0" smtClean="0"/>
              <a:t>陽光   在花上   笑著</a:t>
            </a:r>
            <a:endParaRPr lang="en-US" altLang="zh-TW" dirty="0" smtClean="0"/>
          </a:p>
          <a:p>
            <a:r>
              <a:rPr lang="zh-TW" altLang="en-US" dirty="0" smtClean="0"/>
              <a:t>陽光   在溪上   流著</a:t>
            </a:r>
            <a:endParaRPr lang="en-US" altLang="zh-TW" dirty="0" smtClean="0"/>
          </a:p>
          <a:p>
            <a:r>
              <a:rPr lang="zh-TW" altLang="en-US" dirty="0" smtClean="0"/>
              <a:t>陽光   在媽媽的眼裏   亮著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陪孩子讀兒童詩</a:t>
            </a:r>
          </a:p>
        </p:txBody>
      </p:sp>
      <p:sp>
        <p:nvSpPr>
          <p:cNvPr id="18435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zh-TW" altLang="en-US" sz="3200" b="1" dirty="0" smtClean="0"/>
              <a:t>梳子</a:t>
            </a:r>
            <a:r>
              <a:rPr lang="zh-TW" altLang="en-US" dirty="0" smtClean="0"/>
              <a:t>  作者謝武彰</a:t>
            </a:r>
            <a:endParaRPr lang="en-US" altLang="zh-TW" dirty="0" smtClean="0"/>
          </a:p>
          <a:p>
            <a:r>
              <a:rPr lang="zh-TW" altLang="en-US" dirty="0" smtClean="0"/>
              <a:t>媽媽用梳子</a:t>
            </a:r>
            <a:endParaRPr lang="en-US" altLang="zh-TW" dirty="0" smtClean="0"/>
          </a:p>
          <a:p>
            <a:r>
              <a:rPr lang="zh-TW" altLang="en-US" dirty="0" smtClean="0"/>
              <a:t>梳著我的頭髮</a:t>
            </a:r>
            <a:endParaRPr lang="en-US" altLang="zh-TW" dirty="0" smtClean="0"/>
          </a:p>
          <a:p>
            <a:r>
              <a:rPr lang="zh-TW" altLang="en-US" dirty="0" smtClean="0"/>
              <a:t>我也用梳子</a:t>
            </a:r>
            <a:endParaRPr lang="en-US" altLang="zh-TW" dirty="0" smtClean="0"/>
          </a:p>
          <a:p>
            <a:r>
              <a:rPr lang="zh-TW" altLang="en-US" dirty="0" smtClean="0"/>
              <a:t>梳著媽媽的頭髮</a:t>
            </a:r>
            <a:endParaRPr lang="en-US" altLang="zh-TW" dirty="0" smtClean="0"/>
          </a:p>
          <a:p>
            <a:r>
              <a:rPr lang="zh-TW" altLang="en-US" dirty="0" smtClean="0"/>
              <a:t>風是樹的梳子</a:t>
            </a:r>
            <a:endParaRPr lang="en-US" altLang="zh-TW" dirty="0" smtClean="0"/>
          </a:p>
          <a:p>
            <a:r>
              <a:rPr lang="zh-TW" altLang="en-US" dirty="0" smtClean="0"/>
              <a:t>梳著樹的頭髮</a:t>
            </a:r>
            <a:endParaRPr lang="en-US" altLang="zh-TW" dirty="0" smtClean="0"/>
          </a:p>
          <a:p>
            <a:r>
              <a:rPr lang="zh-TW" altLang="en-US" dirty="0" smtClean="0"/>
              <a:t>船是海的梳子</a:t>
            </a:r>
            <a:endParaRPr lang="en-US" altLang="zh-TW" dirty="0" smtClean="0"/>
          </a:p>
          <a:p>
            <a:r>
              <a:rPr lang="zh-TW" altLang="en-US" dirty="0" smtClean="0"/>
              <a:t>梳著海的頭髮</a:t>
            </a:r>
            <a:endParaRPr lang="en-US" altLang="zh-TW" dirty="0" smtClean="0"/>
          </a:p>
          <a:p>
            <a:endParaRPr lang="zh-TW" altLang="en-US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陪孩子讀新詩</a:t>
            </a:r>
          </a:p>
        </p:txBody>
      </p:sp>
      <p:sp>
        <p:nvSpPr>
          <p:cNvPr id="19459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b="1" dirty="0" smtClean="0"/>
              <a:t>偶然    </a:t>
            </a:r>
            <a:r>
              <a:rPr lang="zh-TW" altLang="en-US" sz="2400" dirty="0" smtClean="0"/>
              <a:t>作者徐志摩</a:t>
            </a:r>
            <a:endParaRPr lang="en-US" altLang="zh-TW" sz="2400" dirty="0" smtClean="0"/>
          </a:p>
          <a:p>
            <a:r>
              <a:rPr lang="zh-TW" altLang="en-US" sz="2400" dirty="0" smtClean="0"/>
              <a:t>我是天空的一片雲，</a:t>
            </a:r>
            <a:endParaRPr lang="en-US" altLang="zh-TW" sz="2400" dirty="0" smtClean="0"/>
          </a:p>
          <a:p>
            <a:r>
              <a:rPr lang="zh-TW" altLang="en-US" sz="2400" dirty="0" smtClean="0"/>
              <a:t>偶爾投影在你的波心－</a:t>
            </a:r>
            <a:endParaRPr lang="en-US" altLang="zh-TW" sz="2400" dirty="0" smtClean="0"/>
          </a:p>
          <a:p>
            <a:r>
              <a:rPr lang="zh-TW" altLang="en-US" sz="2400" dirty="0" smtClean="0"/>
              <a:t>你不必訝異，</a:t>
            </a:r>
            <a:endParaRPr lang="en-US" altLang="zh-TW" sz="2400" dirty="0" smtClean="0"/>
          </a:p>
          <a:p>
            <a:r>
              <a:rPr lang="zh-TW" altLang="en-US" sz="2400" dirty="0" smtClean="0"/>
              <a:t>更無須歡喜－</a:t>
            </a:r>
            <a:endParaRPr lang="en-US" altLang="zh-TW" sz="2400" dirty="0" smtClean="0"/>
          </a:p>
          <a:p>
            <a:r>
              <a:rPr lang="zh-TW" altLang="en-US" sz="2400" dirty="0" smtClean="0"/>
              <a:t>在轉瞬間消失了蹤影。</a:t>
            </a:r>
            <a:endParaRPr lang="en-US" altLang="zh-TW" sz="2400" dirty="0" smtClean="0"/>
          </a:p>
          <a:p>
            <a:r>
              <a:rPr lang="zh-TW" altLang="en-US" sz="2400" dirty="0" smtClean="0"/>
              <a:t>你我相逢在黑夜的海上，</a:t>
            </a:r>
            <a:endParaRPr lang="en-US" altLang="zh-TW" sz="2400" dirty="0" smtClean="0"/>
          </a:p>
          <a:p>
            <a:r>
              <a:rPr lang="zh-TW" altLang="en-US" sz="2400" dirty="0" smtClean="0"/>
              <a:t>你有你的，我有我的，方向；</a:t>
            </a:r>
            <a:endParaRPr lang="en-US" altLang="zh-TW" sz="2400" dirty="0" smtClean="0"/>
          </a:p>
          <a:p>
            <a:r>
              <a:rPr lang="zh-TW" altLang="en-US" sz="2400" dirty="0" smtClean="0"/>
              <a:t>你記得也好，</a:t>
            </a:r>
            <a:endParaRPr lang="en-US" altLang="zh-TW" sz="2400" dirty="0" smtClean="0"/>
          </a:p>
          <a:p>
            <a:r>
              <a:rPr lang="zh-TW" altLang="en-US" sz="2400" dirty="0" smtClean="0"/>
              <a:t>最好你忘掉，</a:t>
            </a:r>
            <a:endParaRPr lang="en-US" altLang="zh-TW" sz="2400" dirty="0" smtClean="0"/>
          </a:p>
          <a:p>
            <a:r>
              <a:rPr lang="zh-TW" altLang="en-US" sz="2400" dirty="0" smtClean="0"/>
              <a:t>在這交會時互放的光亮！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閱讀</a:t>
            </a:r>
            <a:r>
              <a:rPr lang="zh-TW" altLang="zh-TW" dirty="0" smtClean="0"/>
              <a:t>第一學習階段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dirty="0" smtClean="0"/>
              <a:t>利用</a:t>
            </a:r>
            <a:r>
              <a:rPr lang="zh-TW" altLang="zh-TW" b="1" dirty="0" smtClean="0"/>
              <a:t>圖像、故事結構</a:t>
            </a:r>
            <a:r>
              <a:rPr lang="zh-TW" altLang="zh-TW" dirty="0" smtClean="0"/>
              <a:t>等策略，協助文本的理解與內容重述。 </a:t>
            </a:r>
          </a:p>
          <a:p>
            <a:r>
              <a:rPr lang="zh-TW" altLang="zh-TW" b="1" dirty="0" smtClean="0"/>
              <a:t>運用簡單的預測、推論等策略，找出句子和段落明示的因果關係，理解文本內容。 </a:t>
            </a:r>
          </a:p>
          <a:p>
            <a:r>
              <a:rPr lang="zh-TW" altLang="zh-TW" dirty="0" smtClean="0"/>
              <a:t>認識圖書館</a:t>
            </a:r>
            <a:r>
              <a:rPr lang="en-US" altLang="zh-TW" dirty="0" smtClean="0"/>
              <a:t>(</a:t>
            </a:r>
            <a:r>
              <a:rPr lang="zh-TW" altLang="zh-TW" dirty="0" smtClean="0"/>
              <a:t>室</a:t>
            </a:r>
            <a:r>
              <a:rPr lang="en-US" altLang="zh-TW" dirty="0" smtClean="0"/>
              <a:t>)</a:t>
            </a:r>
            <a:r>
              <a:rPr lang="zh-TW" altLang="zh-TW" dirty="0" smtClean="0"/>
              <a:t>的功能。 </a:t>
            </a:r>
          </a:p>
          <a:p>
            <a:r>
              <a:rPr lang="zh-TW" altLang="zh-TW" dirty="0" smtClean="0"/>
              <a:t>喜愛閱讀，並樂於與他人分享閱讀心得。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陪孩子讀唐詩</a:t>
            </a:r>
          </a:p>
        </p:txBody>
      </p:sp>
      <p:sp>
        <p:nvSpPr>
          <p:cNvPr id="2253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TW" altLang="en-US" sz="3200" b="1" dirty="0" smtClean="0"/>
              <a:t>相思</a:t>
            </a:r>
            <a:r>
              <a:rPr lang="zh-TW" altLang="en-US" dirty="0" smtClean="0"/>
              <a:t>    作者王維</a:t>
            </a:r>
            <a:endParaRPr lang="en-US" altLang="zh-TW" dirty="0" smtClean="0"/>
          </a:p>
          <a:p>
            <a:r>
              <a:rPr lang="zh-TW" altLang="en-US" dirty="0" smtClean="0"/>
              <a:t>紅豆生南國</a:t>
            </a:r>
            <a:endParaRPr lang="en-US" altLang="zh-TW" dirty="0" smtClean="0"/>
          </a:p>
          <a:p>
            <a:r>
              <a:rPr lang="zh-TW" altLang="en-US" dirty="0" smtClean="0"/>
              <a:t>春來發幾枝</a:t>
            </a:r>
            <a:endParaRPr lang="en-US" altLang="zh-TW" dirty="0" smtClean="0"/>
          </a:p>
          <a:p>
            <a:r>
              <a:rPr lang="zh-TW" altLang="en-US" dirty="0" smtClean="0"/>
              <a:t>願君多采擷</a:t>
            </a:r>
            <a:endParaRPr lang="en-US" altLang="zh-TW" dirty="0" smtClean="0"/>
          </a:p>
          <a:p>
            <a:r>
              <a:rPr lang="zh-TW" altLang="en-US" dirty="0" smtClean="0"/>
              <a:t>此物最相思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陪孩子讀唐詩</a:t>
            </a:r>
          </a:p>
        </p:txBody>
      </p:sp>
      <p:sp>
        <p:nvSpPr>
          <p:cNvPr id="23555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TW" altLang="en-US" sz="3200" b="1" dirty="0" smtClean="0"/>
              <a:t>夜思</a:t>
            </a:r>
            <a:r>
              <a:rPr lang="zh-TW" altLang="en-US" dirty="0" smtClean="0"/>
              <a:t>    作者李白</a:t>
            </a:r>
            <a:endParaRPr lang="en-US" altLang="zh-TW" dirty="0" smtClean="0"/>
          </a:p>
          <a:p>
            <a:r>
              <a:rPr lang="zh-TW" altLang="en-US" dirty="0" smtClean="0"/>
              <a:t>床前明月光，</a:t>
            </a:r>
            <a:endParaRPr lang="en-US" altLang="zh-TW" dirty="0" smtClean="0"/>
          </a:p>
          <a:p>
            <a:r>
              <a:rPr lang="zh-TW" altLang="en-US" dirty="0" smtClean="0"/>
              <a:t>疑是地上霜。</a:t>
            </a:r>
            <a:endParaRPr lang="en-US" altLang="zh-TW" dirty="0" smtClean="0"/>
          </a:p>
          <a:p>
            <a:r>
              <a:rPr lang="zh-TW" altLang="en-US" dirty="0" smtClean="0"/>
              <a:t>舉頭望明月，</a:t>
            </a:r>
            <a:endParaRPr lang="en-US" altLang="zh-TW" dirty="0" smtClean="0"/>
          </a:p>
          <a:p>
            <a:r>
              <a:rPr lang="zh-TW" altLang="en-US" dirty="0" smtClean="0"/>
              <a:t>低頭思故鄉。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陪孩子讀唐詩</a:t>
            </a:r>
          </a:p>
        </p:txBody>
      </p:sp>
      <p:sp>
        <p:nvSpPr>
          <p:cNvPr id="24579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TW" altLang="en-US" dirty="0" smtClean="0"/>
              <a:t>春曉    作者孟浩然</a:t>
            </a:r>
            <a:endParaRPr lang="en-US" altLang="zh-TW" dirty="0" smtClean="0"/>
          </a:p>
          <a:p>
            <a:r>
              <a:rPr lang="zh-TW" altLang="en-US" dirty="0" smtClean="0"/>
              <a:t>春眠不覺曉，</a:t>
            </a:r>
            <a:endParaRPr lang="en-US" altLang="zh-TW" dirty="0" smtClean="0"/>
          </a:p>
          <a:p>
            <a:r>
              <a:rPr lang="zh-TW" altLang="en-US" dirty="0" smtClean="0"/>
              <a:t>處處聞啼鳥。</a:t>
            </a:r>
            <a:endParaRPr lang="en-US" altLang="zh-TW" dirty="0" smtClean="0"/>
          </a:p>
          <a:p>
            <a:r>
              <a:rPr lang="zh-TW" altLang="en-US" dirty="0" smtClean="0"/>
              <a:t>夜來風雨聲，</a:t>
            </a:r>
            <a:endParaRPr lang="en-US" altLang="zh-TW" dirty="0" smtClean="0"/>
          </a:p>
          <a:p>
            <a:r>
              <a:rPr lang="zh-TW" altLang="en-US" dirty="0" smtClean="0"/>
              <a:t>花落知多少？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32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陪孩子讀唐詩</a:t>
            </a:r>
          </a:p>
        </p:txBody>
      </p:sp>
      <p:sp>
        <p:nvSpPr>
          <p:cNvPr id="2560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TW" altLang="en-US" dirty="0" smtClean="0"/>
              <a:t>登樂遊原    作者李商隱</a:t>
            </a:r>
            <a:endParaRPr lang="en-US" altLang="zh-TW" dirty="0" smtClean="0"/>
          </a:p>
          <a:p>
            <a:r>
              <a:rPr lang="zh-TW" altLang="en-US" dirty="0" smtClean="0"/>
              <a:t>向晚意不適，</a:t>
            </a:r>
            <a:endParaRPr lang="en-US" altLang="zh-TW" dirty="0" smtClean="0"/>
          </a:p>
          <a:p>
            <a:r>
              <a:rPr lang="zh-TW" altLang="en-US" dirty="0" smtClean="0"/>
              <a:t>驅車登古原。</a:t>
            </a:r>
            <a:endParaRPr lang="en-US" altLang="zh-TW" dirty="0" smtClean="0"/>
          </a:p>
          <a:p>
            <a:r>
              <a:rPr lang="zh-TW" altLang="en-US" dirty="0" smtClean="0"/>
              <a:t>夕陽無限好，</a:t>
            </a:r>
            <a:endParaRPr lang="en-US" altLang="zh-TW" dirty="0" smtClean="0"/>
          </a:p>
          <a:p>
            <a:r>
              <a:rPr lang="zh-TW" altLang="en-US" dirty="0" smtClean="0"/>
              <a:t>只是近黃昏。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33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dirty="0" smtClean="0"/>
              <a:t>讀寫發展可能在嬰兒階段開始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TW" altLang="zh-TW" dirty="0" smtClean="0"/>
              <a:t>聽成人</a:t>
            </a:r>
            <a:r>
              <a:rPr lang="zh-TW" altLang="en-US" dirty="0" smtClean="0"/>
              <a:t>唸誦</a:t>
            </a:r>
            <a:r>
              <a:rPr lang="zh-TW" altLang="zh-TW" dirty="0" smtClean="0"/>
              <a:t>圖畫故事書。</a:t>
            </a:r>
          </a:p>
          <a:p>
            <a:pPr eaLnBrk="1" hangingPunct="1"/>
            <a:r>
              <a:rPr lang="zh-TW" altLang="zh-TW" dirty="0" smtClean="0"/>
              <a:t>生活經驗中辨認周遭的文字。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34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sz="4000" dirty="0" smtClean="0"/>
              <a:t>文字用途的理解是讀寫發展的基礎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zh-TW" dirty="0" smtClean="0"/>
              <a:t>發現成人從玩具包裝的文字知道盒子的詳細內容</a:t>
            </a:r>
            <a:r>
              <a:rPr lang="zh-TW" altLang="en-US" dirty="0" smtClean="0"/>
              <a:t>。</a:t>
            </a:r>
            <a:endParaRPr lang="zh-TW" altLang="zh-TW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zh-TW" dirty="0" smtClean="0"/>
              <a:t>從電視節目表獲知節目預告和播出的時間。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zh-TW" dirty="0" smtClean="0"/>
              <a:t>看到成人記下朋友的地址，寫賀卡、請帖或留字條等</a:t>
            </a:r>
            <a:r>
              <a:rPr lang="zh-TW" altLang="en-US" dirty="0" smtClean="0"/>
              <a:t>。</a:t>
            </a:r>
            <a:endParaRPr lang="zh-TW" altLang="zh-TW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zh-TW" dirty="0" smtClean="0"/>
              <a:t>看到成人閱讀報章雜誌或從網路獲取各種資訊</a:t>
            </a:r>
            <a:r>
              <a:rPr lang="zh-TW" altLang="en-US" dirty="0" smtClean="0"/>
              <a:t>。</a:t>
            </a:r>
            <a:endParaRPr lang="zh-TW" altLang="zh-TW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zh-TW" dirty="0" smtClean="0"/>
              <a:t>領悟到文字用途的兒童，會主動學習這項生活技能</a:t>
            </a:r>
            <a:r>
              <a:rPr lang="zh-TW" altLang="en-US" dirty="0" smtClean="0"/>
              <a:t>。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35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zh-TW" smtClean="0"/>
              <a:t>書面語言有許多重要功能</a:t>
            </a:r>
            <a:endParaRPr lang="zh-TW" altLang="en-US" smtClean="0"/>
          </a:p>
        </p:txBody>
      </p:sp>
      <p:sp>
        <p:nvSpPr>
          <p:cNvPr id="30723" name="內容版面配置區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zh-TW" sz="2800" dirty="0" smtClean="0"/>
              <a:t>環境文字：提供街名、地址、店名、指引和規定</a:t>
            </a:r>
            <a:endParaRPr lang="en-US" altLang="zh-TW" sz="2800" dirty="0" smtClean="0"/>
          </a:p>
          <a:p>
            <a:pPr eaLnBrk="1" fontAlgn="auto" hangingPunct="1">
              <a:spcAft>
                <a:spcPts val="0"/>
              </a:spcAft>
              <a:buNone/>
              <a:defRPr/>
            </a:pPr>
            <a:r>
              <a:rPr lang="zh-TW" altLang="en-US" sz="2800" dirty="0" smtClean="0"/>
              <a:t>                        </a:t>
            </a:r>
            <a:r>
              <a:rPr lang="zh-TW" altLang="zh-TW" sz="2800" dirty="0" smtClean="0"/>
              <a:t>等資訊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zh-TW" sz="2800" dirty="0" smtClean="0"/>
              <a:t>職業文字：人們在工作時所作的閱讀和書寫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zh-TW" sz="2800" dirty="0" smtClean="0"/>
              <a:t>資訊文字：是用來儲存、組織或提取資訊的書面</a:t>
            </a:r>
            <a:endParaRPr lang="en-US" altLang="zh-TW" sz="2800" dirty="0" smtClean="0"/>
          </a:p>
          <a:p>
            <a:pPr eaLnBrk="1" fontAlgn="auto" hangingPunct="1">
              <a:spcAft>
                <a:spcPts val="0"/>
              </a:spcAft>
              <a:buNone/>
              <a:defRPr/>
            </a:pPr>
            <a:r>
              <a:rPr lang="zh-TW" altLang="en-US" dirty="0" smtClean="0"/>
              <a:t>   </a:t>
            </a:r>
            <a:r>
              <a:rPr lang="zh-TW" altLang="en-US" sz="2800" dirty="0" smtClean="0"/>
              <a:t>                     </a:t>
            </a:r>
            <a:r>
              <a:rPr lang="zh-TW" altLang="zh-TW" sz="2800" dirty="0" smtClean="0"/>
              <a:t>語言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zh-TW" sz="2800" dirty="0" smtClean="0"/>
              <a:t>休閒文字：是我們從事休閒活動時所選擇或書寫</a:t>
            </a:r>
            <a:endParaRPr lang="en-US" altLang="zh-TW" sz="2800" dirty="0" smtClean="0"/>
          </a:p>
          <a:p>
            <a:pPr eaLnBrk="1" fontAlgn="auto" hangingPunct="1">
              <a:spcAft>
                <a:spcPts val="0"/>
              </a:spcAft>
              <a:buNone/>
              <a:defRPr/>
            </a:pPr>
            <a:r>
              <a:rPr lang="zh-TW" altLang="en-US" sz="2800" dirty="0" smtClean="0"/>
              <a:t>                        </a:t>
            </a:r>
            <a:r>
              <a:rPr lang="zh-TW" altLang="zh-TW" sz="2800" dirty="0" smtClean="0"/>
              <a:t>的語言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zh-TW" sz="2800" dirty="0" smtClean="0"/>
              <a:t>儀式文字：是許多宗教團體在他們的儀式中所使</a:t>
            </a:r>
            <a:endParaRPr lang="en-US" altLang="zh-TW" sz="2800" dirty="0" smtClean="0"/>
          </a:p>
          <a:p>
            <a:pPr eaLnBrk="1" fontAlgn="auto" hangingPunct="1">
              <a:spcAft>
                <a:spcPts val="0"/>
              </a:spcAft>
              <a:buNone/>
              <a:defRPr/>
            </a:pPr>
            <a:r>
              <a:rPr lang="zh-TW" altLang="en-US" sz="2800" dirty="0" smtClean="0"/>
              <a:t>                        </a:t>
            </a:r>
            <a:r>
              <a:rPr lang="zh-TW" altLang="zh-TW" sz="2800" dirty="0" smtClean="0"/>
              <a:t>用的書面語言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zh-TW" altLang="en-US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36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zh-TW" dirty="0" smtClean="0"/>
              <a:t>讀寫發展與口頭語言發展有相同的學習策略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zh-TW" altLang="zh-TW" dirty="0" smtClean="0"/>
              <a:t>兒童無論是在閱讀熟悉的故事或是陌生的文章時，並不是逐字認</a:t>
            </a:r>
            <a:r>
              <a:rPr lang="zh-TW" altLang="en-US" dirty="0" smtClean="0"/>
              <a:t>唸</a:t>
            </a:r>
            <a:r>
              <a:rPr lang="zh-TW" altLang="zh-TW" dirty="0" smtClean="0"/>
              <a:t>，而是在應用他對語法語意的知識，根據字形的線索尋找文章的整體意義</a:t>
            </a:r>
            <a:r>
              <a:rPr lang="zh-TW" altLang="en-US" dirty="0" smtClean="0"/>
              <a:t>。</a:t>
            </a:r>
            <a:endParaRPr lang="zh-TW" altLang="zh-TW" dirty="0" smtClean="0"/>
          </a:p>
          <a:p>
            <a:pPr eaLnBrk="1" hangingPunct="1"/>
            <a:r>
              <a:rPr lang="zh-TW" altLang="zh-TW" dirty="0" smtClean="0"/>
              <a:t>兒童在說話和閱讀中的錯誤都同樣</a:t>
            </a:r>
            <a:r>
              <a:rPr lang="zh-TW" altLang="en-US" dirty="0" smtClean="0"/>
              <a:t>具</a:t>
            </a:r>
            <a:r>
              <a:rPr lang="zh-TW" altLang="zh-TW" dirty="0" smtClean="0"/>
              <a:t>有創意、有邏輯，對學習有正面的影響</a:t>
            </a:r>
            <a:r>
              <a:rPr lang="zh-TW" altLang="en-US" dirty="0" smtClean="0"/>
              <a:t>。</a:t>
            </a:r>
            <a:endParaRPr lang="zh-TW" altLang="zh-TW" dirty="0" smtClean="0"/>
          </a:p>
          <a:p>
            <a:pPr eaLnBrk="1" hangingPunct="1"/>
            <a:r>
              <a:rPr lang="zh-TW" altLang="zh-TW" dirty="0" smtClean="0"/>
              <a:t>家長若從頭堅持讀寫的正確性，兒童會放棄主動建構和探索文字規律的策略，卻採取被動或背誦的學習策略。這對於長期學習策略的發展會有負面的影響</a:t>
            </a:r>
            <a:r>
              <a:rPr lang="zh-TW" altLang="en-US" dirty="0" smtClean="0"/>
              <a:t>。</a:t>
            </a:r>
            <a:endParaRPr lang="zh-TW" altLang="zh-TW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37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zh-TW" smtClean="0"/>
              <a:t>如何鼓勵孩子閱讀</a:t>
            </a:r>
            <a:endParaRPr lang="zh-TW" altLang="en-US" smtClean="0"/>
          </a:p>
        </p:txBody>
      </p:sp>
      <p:sp>
        <p:nvSpPr>
          <p:cNvPr id="29699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TW" altLang="zh-TW" dirty="0" smtClean="0"/>
              <a:t>向孩子介紹各種不同類型的書籍</a:t>
            </a:r>
          </a:p>
          <a:p>
            <a:pPr eaLnBrk="1" hangingPunct="1"/>
            <a:r>
              <a:rPr lang="zh-TW" altLang="zh-TW" dirty="0" smtClean="0"/>
              <a:t>準備很多他們喜歡閱讀又適合他們程度的書籍</a:t>
            </a:r>
          </a:p>
          <a:p>
            <a:pPr eaLnBrk="1" hangingPunct="1"/>
            <a:r>
              <a:rPr lang="zh-TW" altLang="zh-TW" dirty="0" smtClean="0"/>
              <a:t>把好的兒童文學作品朗讀給他</a:t>
            </a:r>
            <a:r>
              <a:rPr lang="zh-TW" altLang="en-US" dirty="0" smtClean="0"/>
              <a:t>們</a:t>
            </a:r>
            <a:r>
              <a:rPr lang="zh-TW" altLang="zh-TW" dirty="0" smtClean="0"/>
              <a:t>聽</a:t>
            </a:r>
          </a:p>
          <a:p>
            <a:pPr eaLnBrk="1" hangingPunct="1"/>
            <a:r>
              <a:rPr lang="zh-TW" altLang="zh-TW" dirty="0" smtClean="0"/>
              <a:t>分享我們對於閱讀的喜愛</a:t>
            </a:r>
          </a:p>
          <a:p>
            <a:pPr eaLnBrk="1" hangingPunct="1"/>
            <a:r>
              <a:rPr lang="zh-TW" altLang="zh-TW" dirty="0" smtClean="0"/>
              <a:t>給孩子討論閱讀的時間</a:t>
            </a:r>
          </a:p>
          <a:p>
            <a:pPr eaLnBrk="1" hangingPunct="1"/>
            <a:r>
              <a:rPr lang="zh-TW" altLang="zh-TW" dirty="0" smtClean="0"/>
              <a:t>規劃規律的閱讀時間</a:t>
            </a:r>
          </a:p>
          <a:p>
            <a:pPr eaLnBrk="1" hangingPunct="1"/>
            <a:endParaRPr lang="zh-TW" altLang="en-US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38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zh-TW" smtClean="0"/>
              <a:t>如何鼓勵孩子閱讀</a:t>
            </a:r>
            <a:endParaRPr lang="zh-TW" altLang="en-US" smtClean="0"/>
          </a:p>
        </p:txBody>
      </p:sp>
      <p:sp>
        <p:nvSpPr>
          <p:cNvPr id="3072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TW" altLang="zh-TW" smtClean="0"/>
              <a:t>讓孩子選擇要閱讀什麼書</a:t>
            </a:r>
          </a:p>
          <a:p>
            <a:pPr eaLnBrk="1" hangingPunct="1"/>
            <a:r>
              <a:rPr lang="zh-TW" altLang="zh-TW" smtClean="0"/>
              <a:t>告訴孩子：「你是個閱讀者」</a:t>
            </a:r>
          </a:p>
          <a:p>
            <a:pPr eaLnBrk="1" hangingPunct="1"/>
            <a:r>
              <a:rPr lang="zh-TW" altLang="zh-TW" smtClean="0"/>
              <a:t>把閱讀變得有趣</a:t>
            </a:r>
          </a:p>
          <a:p>
            <a:pPr eaLnBrk="1" hangingPunct="1"/>
            <a:r>
              <a:rPr lang="zh-TW" altLang="zh-TW" smtClean="0"/>
              <a:t>示範閱讀</a:t>
            </a:r>
          </a:p>
          <a:p>
            <a:pPr eaLnBrk="1" hangingPunct="1"/>
            <a:r>
              <a:rPr lang="zh-TW" altLang="zh-TW" smtClean="0"/>
              <a:t>把閱讀和學校課</a:t>
            </a:r>
            <a:r>
              <a:rPr lang="zh-TW" altLang="en-US" smtClean="0"/>
              <a:t>程</a:t>
            </a:r>
            <a:r>
              <a:rPr lang="zh-TW" altLang="zh-TW" smtClean="0"/>
              <a:t>串連起來</a:t>
            </a:r>
          </a:p>
          <a:p>
            <a:pPr eaLnBrk="1" hangingPunct="1"/>
            <a:endParaRPr lang="zh-TW" altLang="en-US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39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閱讀</a:t>
            </a:r>
            <a:r>
              <a:rPr lang="zh-TW" altLang="zh-TW" dirty="0" smtClean="0"/>
              <a:t>第</a:t>
            </a:r>
            <a:r>
              <a:rPr lang="zh-TW" altLang="en-US" dirty="0" smtClean="0"/>
              <a:t>二</a:t>
            </a:r>
            <a:r>
              <a:rPr lang="zh-TW" altLang="zh-TW" dirty="0" smtClean="0"/>
              <a:t>學習階段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dirty="0" smtClean="0"/>
              <a:t>以適切的速率朗讀文本，</a:t>
            </a:r>
            <a:r>
              <a:rPr lang="zh-TW" altLang="zh-TW" b="1" dirty="0" smtClean="0"/>
              <a:t>表現抑揚頓挫與情感</a:t>
            </a:r>
            <a:r>
              <a:rPr lang="zh-TW" altLang="zh-TW" dirty="0" smtClean="0"/>
              <a:t>。 </a:t>
            </a:r>
          </a:p>
          <a:p>
            <a:r>
              <a:rPr lang="zh-TW" altLang="zh-TW" dirty="0" smtClean="0"/>
              <a:t>理解各種標點符號的用法。 </a:t>
            </a:r>
          </a:p>
          <a:p>
            <a:r>
              <a:rPr lang="zh-TW" altLang="zh-TW" b="1" dirty="0" smtClean="0"/>
              <a:t>讀懂與學習階段相符的文本</a:t>
            </a:r>
            <a:r>
              <a:rPr lang="zh-TW" altLang="zh-TW" dirty="0" smtClean="0"/>
              <a:t>。 </a:t>
            </a:r>
          </a:p>
          <a:p>
            <a:r>
              <a:rPr lang="zh-TW" altLang="zh-TW" b="1" dirty="0" smtClean="0"/>
              <a:t>掌握句子和段落的意義與主要概念</a:t>
            </a:r>
            <a:r>
              <a:rPr lang="zh-TW" altLang="zh-TW" dirty="0" smtClean="0"/>
              <a:t>。 </a:t>
            </a:r>
          </a:p>
          <a:p>
            <a:r>
              <a:rPr lang="zh-TW" altLang="zh-TW" dirty="0" smtClean="0"/>
              <a:t>認識記敘、抒情、說明及應用文本的特徵。 </a:t>
            </a:r>
          </a:p>
          <a:p>
            <a:r>
              <a:rPr lang="zh-TW" altLang="zh-TW" b="1" dirty="0" smtClean="0"/>
              <a:t>運用適合學習階段的摘要策略，擷取大意</a:t>
            </a:r>
            <a:r>
              <a:rPr lang="zh-TW" altLang="zh-TW" dirty="0" smtClean="0"/>
              <a:t>。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zh-TW" smtClean="0"/>
              <a:t>如何教導孩子閱讀</a:t>
            </a:r>
            <a:endParaRPr lang="zh-TW" altLang="en-US" smtClean="0"/>
          </a:p>
        </p:txBody>
      </p:sp>
      <p:sp>
        <p:nvSpPr>
          <p:cNvPr id="31747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TW" altLang="zh-TW" smtClean="0"/>
              <a:t>用身教示範閱讀</a:t>
            </a:r>
          </a:p>
          <a:p>
            <a:pPr eaLnBrk="1" hangingPunct="1"/>
            <a:r>
              <a:rPr lang="zh-TW" altLang="zh-TW" smtClean="0"/>
              <a:t>提供一個豐富的圖書角落</a:t>
            </a:r>
          </a:p>
          <a:p>
            <a:pPr eaLnBrk="1" hangingPunct="1"/>
            <a:r>
              <a:rPr lang="zh-TW" altLang="zh-TW" smtClean="0"/>
              <a:t>讓孩子選擇他們想要閱讀的書籍，並給他們時間閱讀</a:t>
            </a:r>
          </a:p>
          <a:p>
            <a:pPr eaLnBrk="1" hangingPunct="1"/>
            <a:r>
              <a:rPr lang="zh-TW" altLang="zh-TW" smtClean="0"/>
              <a:t>教導孩子閱讀策略</a:t>
            </a:r>
          </a:p>
          <a:p>
            <a:pPr eaLnBrk="1" hangingPunct="1"/>
            <a:r>
              <a:rPr lang="zh-TW" altLang="zh-TW" smtClean="0"/>
              <a:t>讚美孩子並給他們回饋</a:t>
            </a:r>
          </a:p>
          <a:p>
            <a:pPr eaLnBrk="1" hangingPunct="1"/>
            <a:r>
              <a:rPr lang="zh-TW" altLang="zh-TW" smtClean="0"/>
              <a:t>適度評量孩子並幫助他們設定目標</a:t>
            </a:r>
          </a:p>
          <a:p>
            <a:pPr eaLnBrk="1" hangingPunct="1"/>
            <a:endParaRPr lang="zh-TW" altLang="en-US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40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zh-TW" smtClean="0"/>
              <a:t>良好的閱讀習慣</a:t>
            </a:r>
            <a:endParaRPr lang="zh-TW" altLang="en-US" smtClean="0"/>
          </a:p>
        </p:txBody>
      </p:sp>
      <p:sp>
        <p:nvSpPr>
          <p:cNvPr id="45059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TW" altLang="zh-TW" smtClean="0"/>
              <a:t>須正確使用眼睛，像閱讀的姿勢要正確。眼睛和書籍的合適距離是</a:t>
            </a:r>
            <a:r>
              <a:rPr lang="en-US" altLang="zh-TW" smtClean="0"/>
              <a:t>30</a:t>
            </a:r>
            <a:r>
              <a:rPr lang="zh-TW" altLang="zh-TW" smtClean="0"/>
              <a:t>至</a:t>
            </a:r>
            <a:r>
              <a:rPr lang="en-US" altLang="zh-TW" smtClean="0"/>
              <a:t>35</a:t>
            </a:r>
            <a:r>
              <a:rPr lang="zh-TW" altLang="zh-TW" smtClean="0"/>
              <a:t>公分。光線要充足柔和，要避免長時間的閱讀，讓眼睛休息，消除疲勞。 </a:t>
            </a:r>
          </a:p>
          <a:p>
            <a:pPr eaLnBrk="1" hangingPunct="1"/>
            <a:endParaRPr lang="zh-TW" altLang="en-US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41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zh-TW" smtClean="0"/>
              <a:t>良好的閱讀準備</a:t>
            </a:r>
            <a:endParaRPr lang="zh-TW" altLang="en-US" smtClean="0"/>
          </a:p>
        </p:txBody>
      </p:sp>
      <p:sp>
        <p:nvSpPr>
          <p:cNvPr id="4608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TW" altLang="zh-TW" smtClean="0"/>
              <a:t>集中注意力</a:t>
            </a:r>
          </a:p>
          <a:p>
            <a:pPr eaLnBrk="1" hangingPunct="1"/>
            <a:r>
              <a:rPr lang="zh-TW" altLang="zh-TW" smtClean="0"/>
              <a:t>避免噪音干擾注意力</a:t>
            </a:r>
          </a:p>
          <a:p>
            <a:pPr eaLnBrk="1" hangingPunct="1"/>
            <a:r>
              <a:rPr lang="zh-TW" altLang="zh-TW" smtClean="0"/>
              <a:t>學會控制情緒</a:t>
            </a:r>
          </a:p>
          <a:p>
            <a:pPr eaLnBrk="1" hangingPunct="1"/>
            <a:r>
              <a:rPr lang="zh-TW" altLang="zh-TW" smtClean="0"/>
              <a:t>努力對閱讀的材料感興趣</a:t>
            </a:r>
          </a:p>
          <a:p>
            <a:pPr eaLnBrk="1" hangingPunct="1"/>
            <a:r>
              <a:rPr lang="zh-TW" altLang="zh-TW" smtClean="0"/>
              <a:t>保持強烈的閱讀動機</a:t>
            </a:r>
          </a:p>
          <a:p>
            <a:pPr eaLnBrk="1" hangingPunct="1"/>
            <a:endParaRPr lang="zh-TW" altLang="en-US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42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zh-TW" dirty="0" smtClean="0"/>
              <a:t>持續閱讀必做的事</a:t>
            </a:r>
            <a:endParaRPr lang="zh-TW" altLang="en-US" dirty="0" smtClean="0"/>
          </a:p>
        </p:txBody>
      </p:sp>
      <p:sp>
        <p:nvSpPr>
          <p:cNvPr id="47107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TW" altLang="zh-TW" dirty="0" smtClean="0"/>
              <a:t>每天至少</a:t>
            </a:r>
            <a:r>
              <a:rPr lang="zh-TW" altLang="en-US" dirty="0" smtClean="0"/>
              <a:t>在家</a:t>
            </a:r>
            <a:r>
              <a:rPr lang="zh-TW" altLang="zh-TW" dirty="0" smtClean="0"/>
              <a:t>閱讀</a:t>
            </a:r>
            <a:r>
              <a:rPr lang="en-US" altLang="zh-TW" dirty="0" smtClean="0"/>
              <a:t>30</a:t>
            </a:r>
            <a:r>
              <a:rPr lang="zh-TW" altLang="zh-TW" dirty="0" smtClean="0"/>
              <a:t>分鐘</a:t>
            </a:r>
          </a:p>
          <a:p>
            <a:pPr eaLnBrk="1" hangingPunct="1"/>
            <a:r>
              <a:rPr lang="zh-TW" altLang="zh-TW" dirty="0" smtClean="0"/>
              <a:t>記錄每月閱讀的書籍</a:t>
            </a:r>
          </a:p>
          <a:p>
            <a:pPr eaLnBrk="1" hangingPunct="1">
              <a:buNone/>
            </a:pPr>
            <a:r>
              <a:rPr lang="zh-TW" altLang="en-US" dirty="0" smtClean="0"/>
              <a:t>   </a:t>
            </a:r>
            <a:r>
              <a:rPr lang="zh-TW" altLang="zh-TW" dirty="0" smtClean="0"/>
              <a:t>□書名和作者</a:t>
            </a:r>
          </a:p>
          <a:p>
            <a:pPr eaLnBrk="1" hangingPunct="1">
              <a:buNone/>
            </a:pPr>
            <a:r>
              <a:rPr lang="zh-TW" altLang="en-US" dirty="0" smtClean="0"/>
              <a:t>   </a:t>
            </a:r>
            <a:r>
              <a:rPr lang="zh-TW" altLang="zh-TW" dirty="0" smtClean="0"/>
              <a:t>□閱讀完畢的時間</a:t>
            </a:r>
          </a:p>
          <a:p>
            <a:pPr eaLnBrk="1" hangingPunct="1">
              <a:buNone/>
            </a:pPr>
            <a:r>
              <a:rPr lang="zh-TW" altLang="en-US" dirty="0" smtClean="0"/>
              <a:t>   </a:t>
            </a:r>
            <a:r>
              <a:rPr lang="zh-TW" altLang="zh-TW" dirty="0" smtClean="0"/>
              <a:t>□書籍類</a:t>
            </a:r>
            <a:r>
              <a:rPr lang="zh-TW" altLang="en-US" dirty="0" smtClean="0"/>
              <a:t>型</a:t>
            </a:r>
            <a:r>
              <a:rPr lang="zh-TW" altLang="zh-TW" dirty="0" smtClean="0"/>
              <a:t>與簡要內容</a:t>
            </a:r>
          </a:p>
          <a:p>
            <a:pPr eaLnBrk="1" hangingPunct="1"/>
            <a:endParaRPr lang="zh-TW" altLang="en-US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43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908720"/>
            <a:ext cx="8077200" cy="838200"/>
          </a:xfrm>
        </p:spPr>
        <p:txBody>
          <a:bodyPr vert="horz"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zh-TW" altLang="en-US" dirty="0" smtClean="0"/>
              <a:t>閱讀的層次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600200"/>
            <a:ext cx="8077200" cy="3844925"/>
          </a:xfrm>
        </p:spPr>
        <p:txBody>
          <a:bodyPr vert="horz">
            <a:normAutofit/>
          </a:bodyPr>
          <a:lstStyle/>
          <a:p>
            <a:pPr>
              <a:lnSpc>
                <a:spcPct val="140000"/>
              </a:lnSpc>
            </a:pPr>
            <a:r>
              <a:rPr lang="zh-TW" altLang="en-US" smtClean="0"/>
              <a:t>一、基礎閱讀</a:t>
            </a:r>
          </a:p>
          <a:p>
            <a:pPr>
              <a:lnSpc>
                <a:spcPct val="140000"/>
              </a:lnSpc>
            </a:pPr>
            <a:r>
              <a:rPr lang="zh-TW" altLang="en-US" smtClean="0"/>
              <a:t>二、檢視閱讀</a:t>
            </a:r>
          </a:p>
          <a:p>
            <a:pPr>
              <a:lnSpc>
                <a:spcPct val="140000"/>
              </a:lnSpc>
            </a:pPr>
            <a:r>
              <a:rPr lang="zh-TW" altLang="en-US" smtClean="0"/>
              <a:t>三、分析閱讀</a:t>
            </a:r>
          </a:p>
          <a:p>
            <a:pPr>
              <a:lnSpc>
                <a:spcPct val="140000"/>
              </a:lnSpc>
            </a:pPr>
            <a:r>
              <a:rPr lang="zh-TW" altLang="en-US" smtClean="0"/>
              <a:t>四、主題閱讀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44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764704"/>
            <a:ext cx="8077200" cy="838200"/>
          </a:xfrm>
        </p:spPr>
        <p:txBody>
          <a:bodyPr vert="horz" anchor="ctr">
            <a:normAutofit/>
          </a:bodyPr>
          <a:lstStyle/>
          <a:p>
            <a:r>
              <a:rPr lang="zh-TW" altLang="en-US" dirty="0" smtClean="0"/>
              <a:t>基礎閱讀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2195513" y="1600200"/>
            <a:ext cx="6415087" cy="3989388"/>
          </a:xfrm>
        </p:spPr>
        <p:txBody>
          <a:bodyPr vert="horz">
            <a:normAutofit/>
          </a:bodyPr>
          <a:lstStyle/>
          <a:p>
            <a:pPr>
              <a:lnSpc>
                <a:spcPct val="140000"/>
              </a:lnSpc>
            </a:pPr>
            <a:r>
              <a:rPr lang="zh-TW" altLang="en-US" smtClean="0"/>
              <a:t>一、閱讀準備階段</a:t>
            </a:r>
          </a:p>
          <a:p>
            <a:pPr>
              <a:lnSpc>
                <a:spcPct val="140000"/>
              </a:lnSpc>
            </a:pPr>
            <a:r>
              <a:rPr lang="zh-TW" altLang="en-US" smtClean="0"/>
              <a:t>二、學習讀一些簡單讀物</a:t>
            </a:r>
          </a:p>
          <a:p>
            <a:pPr>
              <a:lnSpc>
                <a:spcPct val="140000"/>
              </a:lnSpc>
            </a:pPr>
            <a:r>
              <a:rPr lang="zh-TW" altLang="en-US" smtClean="0"/>
              <a:t>三、快速建立智慧的能力</a:t>
            </a:r>
          </a:p>
          <a:p>
            <a:pPr>
              <a:lnSpc>
                <a:spcPct val="140000"/>
              </a:lnSpc>
            </a:pPr>
            <a:r>
              <a:rPr lang="zh-TW" altLang="en-US" smtClean="0"/>
              <a:t>四、精熟閱讀技巧</a:t>
            </a:r>
          </a:p>
          <a:p>
            <a:endParaRPr lang="zh-TW" altLang="en-US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45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620688"/>
            <a:ext cx="8077200" cy="900113"/>
          </a:xfrm>
        </p:spPr>
        <p:txBody>
          <a:bodyPr vert="horz" anchor="ctr">
            <a:normAutofit/>
          </a:bodyPr>
          <a:lstStyle/>
          <a:p>
            <a:r>
              <a:rPr lang="zh-TW" altLang="en-US" dirty="0" smtClean="0"/>
              <a:t>閱讀準備階段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600200"/>
            <a:ext cx="8359080" cy="4421188"/>
          </a:xfrm>
        </p:spPr>
        <p:txBody>
          <a:bodyPr vert="horz">
            <a:normAutofit/>
          </a:bodyPr>
          <a:lstStyle/>
          <a:p>
            <a:pPr>
              <a:lnSpc>
                <a:spcPct val="140000"/>
              </a:lnSpc>
            </a:pPr>
            <a:r>
              <a:rPr lang="zh-TW" altLang="en-US" dirty="0" smtClean="0"/>
              <a:t>一、身體方面：良好的視力與聽力</a:t>
            </a:r>
          </a:p>
          <a:p>
            <a:pPr>
              <a:lnSpc>
                <a:spcPct val="140000"/>
              </a:lnSpc>
            </a:pPr>
            <a:r>
              <a:rPr lang="zh-TW" altLang="en-US" dirty="0" smtClean="0"/>
              <a:t>二、智力方面：基本的認知能力</a:t>
            </a:r>
          </a:p>
          <a:p>
            <a:pPr>
              <a:lnSpc>
                <a:spcPct val="140000"/>
              </a:lnSpc>
            </a:pPr>
            <a:r>
              <a:rPr lang="zh-TW" altLang="en-US" dirty="0" smtClean="0"/>
              <a:t>三、語言方面：基本表達能力</a:t>
            </a:r>
          </a:p>
          <a:p>
            <a:pPr>
              <a:lnSpc>
                <a:spcPct val="140000"/>
              </a:lnSpc>
            </a:pPr>
            <a:r>
              <a:rPr lang="zh-TW" altLang="en-US" dirty="0" smtClean="0"/>
              <a:t>四、個人方面：專注力、聽從指導、與同儕一起</a:t>
            </a:r>
            <a:endParaRPr lang="en-US" altLang="zh-TW" dirty="0" smtClean="0"/>
          </a:p>
          <a:p>
            <a:pPr>
              <a:lnSpc>
                <a:spcPct val="140000"/>
              </a:lnSpc>
              <a:buNone/>
            </a:pPr>
            <a:r>
              <a:rPr lang="zh-TW" altLang="en-US" dirty="0" smtClean="0"/>
              <a:t>                                學習的能力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46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標題 1"/>
          <p:cNvSpPr>
            <a:spLocks noGrp="1"/>
          </p:cNvSpPr>
          <p:nvPr>
            <p:ph type="title"/>
          </p:nvPr>
        </p:nvSpPr>
        <p:spPr/>
        <p:txBody>
          <a:bodyPr vert="horz" anchor="ctr">
            <a:normAutofit/>
          </a:bodyPr>
          <a:lstStyle/>
          <a:p>
            <a:r>
              <a:rPr lang="zh-TW" altLang="en-US" dirty="0" smtClean="0"/>
              <a:t>練習各種閱讀策略</a:t>
            </a:r>
          </a:p>
        </p:txBody>
      </p:sp>
      <p:sp>
        <p:nvSpPr>
          <p:cNvPr id="28675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預測策略</a:t>
            </a:r>
            <a:endParaRPr lang="en-US" altLang="zh-TW" dirty="0" smtClean="0"/>
          </a:p>
          <a:p>
            <a:r>
              <a:rPr lang="zh-TW" altLang="en-US" dirty="0" smtClean="0"/>
              <a:t>劃線策略</a:t>
            </a:r>
            <a:endParaRPr lang="en-US" altLang="zh-TW" dirty="0" smtClean="0"/>
          </a:p>
          <a:p>
            <a:r>
              <a:rPr lang="zh-TW" altLang="en-US" dirty="0" smtClean="0"/>
              <a:t>摘要策略</a:t>
            </a:r>
            <a:endParaRPr lang="en-US" altLang="zh-TW" dirty="0" smtClean="0"/>
          </a:p>
          <a:p>
            <a:r>
              <a:rPr lang="zh-TW" altLang="en-US" dirty="0" smtClean="0"/>
              <a:t>結構分析策略</a:t>
            </a:r>
            <a:endParaRPr lang="en-US" altLang="zh-TW" dirty="0" smtClean="0"/>
          </a:p>
          <a:p>
            <a:r>
              <a:rPr lang="zh-TW" altLang="en-US" dirty="0" smtClean="0"/>
              <a:t>推論策略</a:t>
            </a:r>
            <a:endParaRPr lang="en-US" altLang="zh-TW" dirty="0" smtClean="0"/>
          </a:p>
          <a:p>
            <a:r>
              <a:rPr lang="zh-TW" altLang="en-US" dirty="0" smtClean="0"/>
              <a:t>自詢策略</a:t>
            </a:r>
            <a:endParaRPr lang="en-US" altLang="zh-TW" dirty="0" smtClean="0"/>
          </a:p>
          <a:p>
            <a:r>
              <a:rPr lang="zh-TW" altLang="en-US" dirty="0" smtClean="0"/>
              <a:t>補救策略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47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預測策略（預想文章的內容） </a:t>
            </a:r>
          </a:p>
        </p:txBody>
      </p:sp>
      <p:sp>
        <p:nvSpPr>
          <p:cNvPr id="29699" name="Rectangle 5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zh-TW" altLang="en-US" dirty="0" smtClean="0"/>
              <a:t>一、閱讀步驟</a:t>
            </a:r>
          </a:p>
          <a:p>
            <a:pPr eaLnBrk="1" hangingPunct="1"/>
            <a:r>
              <a:rPr lang="en-US" altLang="zh-TW" dirty="0" smtClean="0"/>
              <a:t>1</a:t>
            </a:r>
            <a:r>
              <a:rPr lang="zh-TW" altLang="en-US" dirty="0" smtClean="0"/>
              <a:t>、閱讀前先看題目或標題，自問對文題已知道些</a:t>
            </a:r>
            <a:endParaRPr lang="en-US" altLang="zh-TW" dirty="0" smtClean="0"/>
          </a:p>
          <a:p>
            <a:pPr eaLnBrk="1" hangingPunct="1">
              <a:buNone/>
            </a:pPr>
            <a:r>
              <a:rPr lang="zh-TW" altLang="en-US" dirty="0" smtClean="0"/>
              <a:t>         什麼？</a:t>
            </a:r>
          </a:p>
          <a:p>
            <a:pPr eaLnBrk="1" hangingPunct="1"/>
            <a:r>
              <a:rPr lang="en-US" altLang="zh-TW" dirty="0" smtClean="0"/>
              <a:t>2</a:t>
            </a:r>
            <a:r>
              <a:rPr lang="zh-TW" altLang="en-US" dirty="0" smtClean="0"/>
              <a:t>、依文題或標題預測文章可能在講些什麼？</a:t>
            </a:r>
          </a:p>
          <a:p>
            <a:pPr eaLnBrk="1" hangingPunct="1"/>
            <a:r>
              <a:rPr lang="en-US" altLang="zh-TW" dirty="0" smtClean="0"/>
              <a:t>3</a:t>
            </a:r>
            <a:r>
              <a:rPr lang="zh-TW" altLang="en-US" dirty="0" smtClean="0"/>
              <a:t>、若無文題或題目看不懂時，則先看一段後，預</a:t>
            </a:r>
            <a:endParaRPr lang="en-US" altLang="zh-TW" dirty="0" smtClean="0"/>
          </a:p>
          <a:p>
            <a:pPr eaLnBrk="1" hangingPunct="1">
              <a:buNone/>
            </a:pPr>
            <a:r>
              <a:rPr lang="zh-TW" altLang="en-US" dirty="0" smtClean="0"/>
              <a:t>         測本文可能在講什麼？</a:t>
            </a:r>
          </a:p>
          <a:p>
            <a:pPr eaLnBrk="1" hangingPunct="1"/>
            <a:r>
              <a:rPr lang="en-US" altLang="zh-TW" dirty="0" smtClean="0"/>
              <a:t>4</a:t>
            </a:r>
            <a:r>
              <a:rPr lang="zh-TW" altLang="en-US" dirty="0" smtClean="0"/>
              <a:t>、自問我為何閱讀，來決定我是否詳細閱讀，背</a:t>
            </a:r>
            <a:endParaRPr lang="en-US" altLang="zh-TW" dirty="0" smtClean="0"/>
          </a:p>
          <a:p>
            <a:pPr eaLnBrk="1" hangingPunct="1">
              <a:buNone/>
            </a:pPr>
            <a:r>
              <a:rPr lang="zh-TW" altLang="en-US" dirty="0" smtClean="0"/>
              <a:t>         誦重點，或只要大略了解即可。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48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預測策略（預想文章的內容） </a:t>
            </a:r>
          </a:p>
        </p:txBody>
      </p:sp>
      <p:sp>
        <p:nvSpPr>
          <p:cNvPr id="30723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zh-TW" altLang="en-US" dirty="0" smtClean="0"/>
              <a:t>二、使用時機</a:t>
            </a:r>
          </a:p>
          <a:p>
            <a:pPr eaLnBrk="1" hangingPunct="1"/>
            <a:r>
              <a:rPr lang="en-US" altLang="zh-TW" dirty="0" smtClean="0"/>
              <a:t>1</a:t>
            </a:r>
            <a:r>
              <a:rPr lang="zh-TW" altLang="en-US" dirty="0" smtClean="0"/>
              <a:t>、閱讀前依文章題目預測內容。</a:t>
            </a:r>
          </a:p>
          <a:p>
            <a:pPr eaLnBrk="1" hangingPunct="1"/>
            <a:r>
              <a:rPr lang="en-US" altLang="zh-TW" dirty="0" smtClean="0"/>
              <a:t>2</a:t>
            </a:r>
            <a:r>
              <a:rPr lang="zh-TW" altLang="en-US" dirty="0" smtClean="0"/>
              <a:t>、閱讀前依段落標題預測內容。</a:t>
            </a:r>
          </a:p>
          <a:p>
            <a:pPr eaLnBrk="1" hangingPunct="1"/>
            <a:r>
              <a:rPr lang="en-US" altLang="zh-TW" dirty="0" smtClean="0"/>
              <a:t>3</a:t>
            </a:r>
            <a:r>
              <a:rPr lang="zh-TW" altLang="en-US" dirty="0" smtClean="0"/>
              <a:t>、資料或故事讀到某一段落，預測接下去的內容</a:t>
            </a:r>
            <a:endParaRPr lang="en-US" altLang="zh-TW" dirty="0" smtClean="0"/>
          </a:p>
          <a:p>
            <a:pPr eaLnBrk="1" hangingPunct="1">
              <a:buNone/>
            </a:pPr>
            <a:r>
              <a:rPr lang="zh-TW" altLang="en-US" dirty="0" smtClean="0"/>
              <a:t>         或故事的結局。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49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閱讀</a:t>
            </a:r>
            <a:r>
              <a:rPr lang="zh-TW" altLang="zh-TW" dirty="0" smtClean="0"/>
              <a:t>第</a:t>
            </a:r>
            <a:r>
              <a:rPr lang="zh-TW" altLang="en-US" dirty="0" smtClean="0"/>
              <a:t>二</a:t>
            </a:r>
            <a:r>
              <a:rPr lang="zh-TW" altLang="zh-TW" dirty="0" smtClean="0"/>
              <a:t>學習階段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b="1" dirty="0" smtClean="0"/>
              <a:t>就文本的觀點，找出支持的理由</a:t>
            </a:r>
            <a:r>
              <a:rPr lang="zh-TW" altLang="zh-TW" dirty="0" smtClean="0"/>
              <a:t>。 </a:t>
            </a:r>
          </a:p>
          <a:p>
            <a:r>
              <a:rPr lang="zh-TW" altLang="zh-TW" dirty="0" smtClean="0"/>
              <a:t>運用</a:t>
            </a:r>
            <a:r>
              <a:rPr lang="zh-TW" altLang="zh-TW" b="1" dirty="0" smtClean="0"/>
              <a:t>預測、推論、提問</a:t>
            </a:r>
            <a:r>
              <a:rPr lang="zh-TW" altLang="zh-TW" dirty="0" smtClean="0"/>
              <a:t>等策略，增進對文本的理解。 </a:t>
            </a:r>
          </a:p>
          <a:p>
            <a:r>
              <a:rPr lang="zh-TW" altLang="zh-TW" dirty="0" smtClean="0"/>
              <a:t>覺察自己的閱讀理解情況，適時調整策略。 </a:t>
            </a:r>
          </a:p>
          <a:p>
            <a:r>
              <a:rPr lang="zh-TW" altLang="zh-TW" dirty="0" smtClean="0"/>
              <a:t>透過</a:t>
            </a:r>
            <a:r>
              <a:rPr lang="zh-TW" altLang="zh-TW" b="1" dirty="0" smtClean="0"/>
              <a:t>大量閱讀</a:t>
            </a:r>
            <a:r>
              <a:rPr lang="zh-TW" altLang="zh-TW" dirty="0" smtClean="0"/>
              <a:t>，體會閱讀的樂趣。 </a:t>
            </a:r>
          </a:p>
          <a:p>
            <a:r>
              <a:rPr lang="zh-TW" altLang="zh-TW" b="1" dirty="0" smtClean="0"/>
              <a:t>閱讀多元文本，以認識議題</a:t>
            </a:r>
            <a:r>
              <a:rPr lang="zh-TW" altLang="zh-TW" dirty="0" smtClean="0"/>
              <a:t>。 </a:t>
            </a:r>
          </a:p>
          <a:p>
            <a:r>
              <a:rPr lang="zh-TW" altLang="zh-TW" b="1" dirty="0" smtClean="0">
                <a:solidFill>
                  <a:srgbClr val="6A1E6C"/>
                </a:solidFill>
              </a:rPr>
              <a:t>主動</a:t>
            </a:r>
            <a:r>
              <a:rPr lang="zh-TW" altLang="zh-TW" b="1" dirty="0" smtClean="0"/>
              <a:t>參與班級、學校或社區的閱讀社群活動</a:t>
            </a:r>
            <a:r>
              <a:rPr lang="zh-TW" altLang="zh-TW" dirty="0" smtClean="0"/>
              <a:t>。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劃線策略（重點在哪裡） </a:t>
            </a:r>
          </a:p>
        </p:txBody>
      </p:sp>
      <p:sp>
        <p:nvSpPr>
          <p:cNvPr id="31747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zh-TW" altLang="en-US" dirty="0" smtClean="0"/>
              <a:t>一、閱讀步驟</a:t>
            </a:r>
          </a:p>
          <a:p>
            <a:pPr eaLnBrk="1" hangingPunct="1"/>
            <a:r>
              <a:rPr lang="en-US" altLang="zh-TW" dirty="0" smtClean="0"/>
              <a:t>1</a:t>
            </a:r>
            <a:r>
              <a:rPr lang="zh-TW" altLang="en-US" dirty="0" smtClean="0"/>
              <a:t>、在重點處下方、右方或左方畫線或做其他記號。</a:t>
            </a:r>
          </a:p>
          <a:p>
            <a:pPr eaLnBrk="1" hangingPunct="1"/>
            <a:r>
              <a:rPr lang="en-US" altLang="zh-TW" dirty="0" smtClean="0"/>
              <a:t>2</a:t>
            </a:r>
            <a:r>
              <a:rPr lang="zh-TW" altLang="en-US" dirty="0" smtClean="0"/>
              <a:t>、線條可用直線或曲線。亦可用色筆在重點字上</a:t>
            </a:r>
            <a:endParaRPr lang="en-US" altLang="zh-TW" dirty="0" smtClean="0"/>
          </a:p>
          <a:p>
            <a:pPr eaLnBrk="1" hangingPunct="1">
              <a:buNone/>
            </a:pPr>
            <a:r>
              <a:rPr lang="zh-TW" altLang="en-US" dirty="0" smtClean="0"/>
              <a:t>         劃線。</a:t>
            </a:r>
          </a:p>
          <a:p>
            <a:pPr eaLnBrk="1" hangingPunct="1"/>
            <a:r>
              <a:rPr lang="en-US" altLang="zh-TW" dirty="0" smtClean="0"/>
              <a:t>3</a:t>
            </a:r>
            <a:r>
              <a:rPr lang="zh-TW" altLang="en-US" dirty="0" smtClean="0"/>
              <a:t>、對重點字、詞也可用筆圈起來。</a:t>
            </a:r>
          </a:p>
          <a:p>
            <a:pPr eaLnBrk="1" hangingPunct="1"/>
            <a:r>
              <a:rPr lang="en-US" altLang="zh-TW" dirty="0" smtClean="0"/>
              <a:t>4</a:t>
            </a:r>
            <a:r>
              <a:rPr lang="zh-TW" altLang="en-US" dirty="0" smtClean="0"/>
              <a:t>、找出事件順序，給予</a:t>
            </a:r>
            <a:r>
              <a:rPr lang="zh-TW" altLang="en-US" dirty="0" smtClean="0">
                <a:sym typeface="Wingdings" pitchFamily="2" charset="2"/>
              </a:rPr>
              <a:t></a:t>
            </a:r>
            <a:r>
              <a:rPr lang="zh-TW" altLang="en-US" dirty="0" smtClean="0"/>
              <a:t>等的標號。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50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劃線策略（重點在哪裡） </a:t>
            </a:r>
          </a:p>
        </p:txBody>
      </p:sp>
      <p:sp>
        <p:nvSpPr>
          <p:cNvPr id="32771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zh-TW" altLang="en-US" dirty="0" smtClean="0"/>
              <a:t>二、使用時機</a:t>
            </a:r>
          </a:p>
          <a:p>
            <a:pPr eaLnBrk="1" hangingPunct="1"/>
            <a:r>
              <a:rPr lang="en-US" altLang="zh-TW" dirty="0" smtClean="0"/>
              <a:t>1</a:t>
            </a:r>
            <a:r>
              <a:rPr lang="zh-TW" altLang="en-US" dirty="0" smtClean="0"/>
              <a:t>、閱讀一般性的文章，都可以使用這種策略。</a:t>
            </a:r>
          </a:p>
          <a:p>
            <a:pPr eaLnBrk="1" hangingPunct="1"/>
            <a:r>
              <a:rPr lang="en-US" altLang="zh-TW" dirty="0" smtClean="0"/>
              <a:t>2</a:t>
            </a:r>
            <a:r>
              <a:rPr lang="zh-TW" altLang="en-US" dirty="0" smtClean="0"/>
              <a:t>、選擇性地注意文章的重點，並加強重點的記憶。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51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劃線策略（重點在哪裡）</a:t>
            </a:r>
          </a:p>
        </p:txBody>
      </p:sp>
      <p:sp>
        <p:nvSpPr>
          <p:cNvPr id="33795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zh-TW" altLang="en-US" sz="2800" dirty="0" smtClean="0"/>
              <a:t>三、如何找出文章的重點</a:t>
            </a:r>
          </a:p>
          <a:p>
            <a:pPr eaLnBrk="1" hangingPunct="1"/>
            <a:r>
              <a:rPr lang="zh-TW" altLang="en-US" sz="2800" dirty="0" smtClean="0"/>
              <a:t>重點在文章的第一句或最後一句（即主題句）。</a:t>
            </a:r>
          </a:p>
          <a:p>
            <a:pPr eaLnBrk="1" hangingPunct="1"/>
            <a:r>
              <a:rPr lang="zh-TW" altLang="en-US" sz="2800" dirty="0" smtClean="0"/>
              <a:t>因為</a:t>
            </a:r>
            <a:r>
              <a:rPr lang="en-US" altLang="zh-TW" sz="2800" dirty="0" smtClean="0"/>
              <a:t>…</a:t>
            </a:r>
            <a:r>
              <a:rPr lang="zh-TW" altLang="en-US" sz="2800" dirty="0" smtClean="0"/>
              <a:t>所以</a:t>
            </a:r>
            <a:r>
              <a:rPr lang="en-US" altLang="zh-TW" sz="2800" dirty="0" smtClean="0"/>
              <a:t>…</a:t>
            </a:r>
            <a:r>
              <a:rPr lang="zh-TW" altLang="en-US" sz="2800" dirty="0" smtClean="0"/>
              <a:t>（有因果關係的句子）。</a:t>
            </a:r>
          </a:p>
          <a:p>
            <a:pPr eaLnBrk="1" hangingPunct="1"/>
            <a:r>
              <a:rPr lang="zh-TW" altLang="en-US" sz="2800" dirty="0" smtClean="0"/>
              <a:t>找出列舉的項目（</a:t>
            </a:r>
            <a:r>
              <a:rPr lang="en-US" altLang="zh-TW" sz="2800" dirty="0" smtClean="0"/>
              <a:t>1</a:t>
            </a:r>
            <a:r>
              <a:rPr lang="zh-TW" altLang="en-US" sz="2800" dirty="0" smtClean="0"/>
              <a:t>、</a:t>
            </a:r>
            <a:r>
              <a:rPr lang="en-US" altLang="zh-TW" sz="2800" dirty="0" smtClean="0"/>
              <a:t>…2</a:t>
            </a:r>
            <a:r>
              <a:rPr lang="zh-TW" altLang="en-US" sz="2800" dirty="0" smtClean="0"/>
              <a:t>、</a:t>
            </a:r>
            <a:r>
              <a:rPr lang="en-US" altLang="zh-TW" sz="2800" dirty="0" smtClean="0"/>
              <a:t>…3</a:t>
            </a:r>
            <a:r>
              <a:rPr lang="zh-TW" altLang="en-US" sz="2800" dirty="0" smtClean="0"/>
              <a:t>、</a:t>
            </a:r>
            <a:r>
              <a:rPr lang="en-US" altLang="zh-TW" sz="2800" dirty="0" smtClean="0"/>
              <a:t>…</a:t>
            </a:r>
            <a:r>
              <a:rPr lang="zh-TW" altLang="en-US" sz="2800" dirty="0" smtClean="0"/>
              <a:t>等）。</a:t>
            </a:r>
          </a:p>
          <a:p>
            <a:pPr eaLnBrk="1" hangingPunct="1"/>
            <a:r>
              <a:rPr lang="zh-TW" altLang="en-US" sz="2800" dirty="0" smtClean="0"/>
              <a:t>找出資料或故事中的人、事、時、地、物</a:t>
            </a:r>
            <a:r>
              <a:rPr lang="en-US" altLang="zh-TW" sz="2800" dirty="0" smtClean="0"/>
              <a:t>…</a:t>
            </a:r>
            <a:r>
              <a:rPr lang="zh-TW" altLang="en-US" sz="2800" dirty="0" smtClean="0"/>
              <a:t>等。</a:t>
            </a:r>
          </a:p>
          <a:p>
            <a:pPr eaLnBrk="1" hangingPunct="1"/>
            <a:r>
              <a:rPr lang="zh-TW" altLang="en-US" sz="2800" dirty="0" smtClean="0"/>
              <a:t>找出事件發生的順序。</a:t>
            </a:r>
          </a:p>
          <a:p>
            <a:pPr eaLnBrk="1" hangingPunct="1"/>
            <a:r>
              <a:rPr lang="zh-TW" altLang="en-US" sz="2800" dirty="0" smtClean="0"/>
              <a:t>和文章題目有關的內容。</a:t>
            </a:r>
          </a:p>
          <a:p>
            <a:pPr eaLnBrk="1" hangingPunct="1"/>
            <a:r>
              <a:rPr lang="zh-TW" altLang="en-US" sz="2800" dirty="0" smtClean="0"/>
              <a:t>文章中特別標示或粗黑體的字。</a:t>
            </a:r>
          </a:p>
          <a:p>
            <a:pPr eaLnBrk="1" hangingPunct="1"/>
            <a:endParaRPr lang="en-US" altLang="zh-TW" sz="2800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52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摘要策略（摘取文章大意） </a:t>
            </a:r>
          </a:p>
        </p:txBody>
      </p:sp>
      <p:sp>
        <p:nvSpPr>
          <p:cNvPr id="34819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zh-TW" altLang="en-US" dirty="0" smtClean="0"/>
              <a:t>一、閱讀步驟</a:t>
            </a:r>
          </a:p>
          <a:p>
            <a:pPr eaLnBrk="1" hangingPunct="1"/>
            <a:r>
              <a:rPr lang="en-US" altLang="zh-TW" dirty="0" smtClean="0"/>
              <a:t>1</a:t>
            </a:r>
            <a:r>
              <a:rPr lang="zh-TW" altLang="en-US" dirty="0" smtClean="0"/>
              <a:t>、分析文章的人、事、時、地、物等的重點。</a:t>
            </a:r>
          </a:p>
          <a:p>
            <a:pPr eaLnBrk="1" hangingPunct="1"/>
            <a:r>
              <a:rPr lang="en-US" altLang="zh-TW" dirty="0" smtClean="0"/>
              <a:t>2</a:t>
            </a:r>
            <a:r>
              <a:rPr lang="zh-TW" altLang="en-US" dirty="0" smtClean="0"/>
              <a:t>、刪除不重要的細節或重複之處。</a:t>
            </a:r>
          </a:p>
          <a:p>
            <a:pPr eaLnBrk="1" hangingPunct="1"/>
            <a:r>
              <a:rPr lang="en-US" altLang="zh-TW" dirty="0" smtClean="0"/>
              <a:t>3</a:t>
            </a:r>
            <a:r>
              <a:rPr lang="zh-TW" altLang="en-US" dirty="0" smtClean="0"/>
              <a:t>、以一個概括的詞來代替所有列舉的細節內容。</a:t>
            </a:r>
          </a:p>
          <a:p>
            <a:pPr eaLnBrk="1" hangingPunct="1"/>
            <a:r>
              <a:rPr lang="en-US" altLang="zh-TW" dirty="0" smtClean="0"/>
              <a:t>4</a:t>
            </a:r>
            <a:r>
              <a:rPr lang="zh-TW" altLang="en-US" dirty="0" smtClean="0"/>
              <a:t>、濃縮內容為一連貫的、正確的、概要的可理解</a:t>
            </a:r>
            <a:endParaRPr lang="en-US" altLang="zh-TW" dirty="0" smtClean="0"/>
          </a:p>
          <a:p>
            <a:pPr eaLnBrk="1" hangingPunct="1">
              <a:buNone/>
            </a:pPr>
            <a:r>
              <a:rPr lang="zh-TW" altLang="en-US" dirty="0" smtClean="0"/>
              <a:t>          的大意。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53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摘要策略（摘取文章大意） </a:t>
            </a:r>
          </a:p>
        </p:txBody>
      </p:sp>
      <p:sp>
        <p:nvSpPr>
          <p:cNvPr id="35843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zh-TW" altLang="en-US" dirty="0" smtClean="0"/>
              <a:t>二、使用時機</a:t>
            </a:r>
          </a:p>
          <a:p>
            <a:pPr eaLnBrk="1" hangingPunct="1"/>
            <a:r>
              <a:rPr lang="en-US" altLang="zh-TW" dirty="0" smtClean="0"/>
              <a:t>1</a:t>
            </a:r>
            <a:r>
              <a:rPr lang="zh-TW" altLang="en-US" dirty="0" smtClean="0"/>
              <a:t>、閱讀完一段或一篇文章後，試著用自己的話，口述段落或全文的大意。</a:t>
            </a:r>
          </a:p>
          <a:p>
            <a:pPr eaLnBrk="1" hangingPunct="1"/>
            <a:r>
              <a:rPr lang="en-US" altLang="zh-TW" dirty="0" smtClean="0"/>
              <a:t>2</a:t>
            </a:r>
            <a:r>
              <a:rPr lang="zh-TW" altLang="en-US" dirty="0" smtClean="0"/>
              <a:t>、若需要時，將口述大意以筆記方式寫下摘要，可作為日後考試時（或其他用途）方便複習之用。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54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結構分析策略（故事的骨架） </a:t>
            </a:r>
          </a:p>
        </p:txBody>
      </p:sp>
      <p:sp>
        <p:nvSpPr>
          <p:cNvPr id="36867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zh-TW" altLang="en-US" dirty="0" smtClean="0"/>
              <a:t>一、閱讀步驟</a:t>
            </a:r>
          </a:p>
          <a:p>
            <a:pPr eaLnBrk="1" hangingPunct="1"/>
            <a:r>
              <a:rPr lang="en-US" altLang="zh-TW" dirty="0" smtClean="0"/>
              <a:t>1</a:t>
            </a:r>
            <a:r>
              <a:rPr lang="zh-TW" altLang="en-US" dirty="0" smtClean="0"/>
              <a:t>、故事背景：</a:t>
            </a:r>
            <a:r>
              <a:rPr lang="zh-TW" altLang="en-US" dirty="0" smtClean="0">
                <a:sym typeface="Wingdings" pitchFamily="2" charset="2"/>
              </a:rPr>
              <a:t></a:t>
            </a:r>
            <a:r>
              <a:rPr lang="zh-TW" altLang="en-US" dirty="0" smtClean="0"/>
              <a:t>人物</a:t>
            </a:r>
            <a:r>
              <a:rPr lang="zh-TW" altLang="en-US" dirty="0" smtClean="0">
                <a:sym typeface="Wingdings" pitchFamily="2" charset="2"/>
              </a:rPr>
              <a:t></a:t>
            </a:r>
            <a:r>
              <a:rPr lang="zh-TW" altLang="en-US" dirty="0" smtClean="0"/>
              <a:t>地點</a:t>
            </a:r>
            <a:r>
              <a:rPr lang="zh-TW" altLang="en-US" dirty="0" smtClean="0">
                <a:sym typeface="Wingdings" pitchFamily="2" charset="2"/>
              </a:rPr>
              <a:t></a:t>
            </a:r>
            <a:r>
              <a:rPr lang="zh-TW" altLang="en-US" dirty="0" smtClean="0"/>
              <a:t>時間。</a:t>
            </a:r>
          </a:p>
          <a:p>
            <a:pPr eaLnBrk="1" hangingPunct="1"/>
            <a:r>
              <a:rPr lang="en-US" altLang="zh-TW" dirty="0" smtClean="0"/>
              <a:t>2</a:t>
            </a:r>
            <a:r>
              <a:rPr lang="zh-TW" altLang="en-US" dirty="0" smtClean="0"/>
              <a:t>、主要事件：</a:t>
            </a:r>
            <a:r>
              <a:rPr lang="zh-TW" altLang="en-US" dirty="0" smtClean="0">
                <a:sym typeface="Wingdings" pitchFamily="2" charset="2"/>
              </a:rPr>
              <a:t></a:t>
            </a:r>
            <a:r>
              <a:rPr lang="zh-TW" altLang="en-US" dirty="0" smtClean="0"/>
              <a:t>事件</a:t>
            </a:r>
            <a:r>
              <a:rPr lang="zh-TW" altLang="en-US" dirty="0" smtClean="0">
                <a:sym typeface="Wingdings" pitchFamily="2" charset="2"/>
              </a:rPr>
              <a:t></a:t>
            </a:r>
            <a:r>
              <a:rPr lang="zh-TW" altLang="en-US" dirty="0" smtClean="0"/>
              <a:t>目的。</a:t>
            </a:r>
          </a:p>
          <a:p>
            <a:pPr eaLnBrk="1" hangingPunct="1"/>
            <a:r>
              <a:rPr lang="en-US" altLang="zh-TW" dirty="0" smtClean="0"/>
              <a:t>3</a:t>
            </a:r>
            <a:r>
              <a:rPr lang="zh-TW" altLang="en-US" dirty="0" smtClean="0"/>
              <a:t>、情節：開始</a:t>
            </a:r>
            <a:r>
              <a:rPr lang="en-US" altLang="zh-TW" dirty="0" smtClean="0"/>
              <a:t>…</a:t>
            </a:r>
            <a:r>
              <a:rPr lang="zh-TW" altLang="en-US" dirty="0" smtClean="0"/>
              <a:t>，然後</a:t>
            </a:r>
            <a:r>
              <a:rPr lang="en-US" altLang="zh-TW" dirty="0" smtClean="0"/>
              <a:t>…</a:t>
            </a:r>
            <a:r>
              <a:rPr lang="zh-TW" altLang="en-US" dirty="0" smtClean="0"/>
              <a:t>，所採取的行動</a:t>
            </a:r>
            <a:r>
              <a:rPr lang="en-US" altLang="zh-TW" dirty="0" smtClean="0"/>
              <a:t>…</a:t>
            </a:r>
            <a:r>
              <a:rPr lang="zh-TW" altLang="en-US" dirty="0" smtClean="0"/>
              <a:t>。</a:t>
            </a:r>
          </a:p>
          <a:p>
            <a:pPr eaLnBrk="1" hangingPunct="1"/>
            <a:r>
              <a:rPr lang="en-US" altLang="zh-TW" dirty="0" smtClean="0"/>
              <a:t>4</a:t>
            </a:r>
            <a:r>
              <a:rPr lang="zh-TW" altLang="en-US" dirty="0" smtClean="0"/>
              <a:t>、結果：目標的達成及內心的反應。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55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結構分析策略（故事的骨架） </a:t>
            </a:r>
          </a:p>
        </p:txBody>
      </p:sp>
      <p:sp>
        <p:nvSpPr>
          <p:cNvPr id="37891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zh-TW" altLang="en-US" dirty="0" smtClean="0"/>
              <a:t>二、使用時機</a:t>
            </a:r>
          </a:p>
          <a:p>
            <a:pPr eaLnBrk="1" hangingPunct="1"/>
            <a:r>
              <a:rPr lang="en-US" altLang="zh-TW" dirty="0" smtClean="0"/>
              <a:t>1</a:t>
            </a:r>
            <a:r>
              <a:rPr lang="zh-TW" altLang="en-US" dirty="0" smtClean="0"/>
              <a:t>、ㄧ面閱讀一面分析故事結構。</a:t>
            </a:r>
          </a:p>
          <a:p>
            <a:pPr eaLnBrk="1" hangingPunct="1"/>
            <a:r>
              <a:rPr lang="en-US" altLang="zh-TW" dirty="0" smtClean="0"/>
              <a:t>2</a:t>
            </a:r>
            <a:r>
              <a:rPr lang="zh-TW" altLang="en-US" dirty="0" smtClean="0"/>
              <a:t>、做筆記組成大綱。 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56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推論策略（閱讀偵探） </a:t>
            </a:r>
          </a:p>
        </p:txBody>
      </p:sp>
      <p:sp>
        <p:nvSpPr>
          <p:cNvPr id="38915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zh-TW" altLang="en-US" dirty="0" smtClean="0"/>
              <a:t>一、閱讀步驟</a:t>
            </a:r>
          </a:p>
          <a:p>
            <a:pPr eaLnBrk="1" hangingPunct="1"/>
            <a:r>
              <a:rPr lang="en-US" altLang="zh-TW" dirty="0" smtClean="0"/>
              <a:t>1</a:t>
            </a:r>
            <a:r>
              <a:rPr lang="zh-TW" altLang="en-US" dirty="0" smtClean="0"/>
              <a:t>、依文法或字義了解文章。</a:t>
            </a:r>
          </a:p>
          <a:p>
            <a:pPr eaLnBrk="1" hangingPunct="1"/>
            <a:r>
              <a:rPr lang="en-US" altLang="zh-TW" dirty="0" smtClean="0"/>
              <a:t>2</a:t>
            </a:r>
            <a:r>
              <a:rPr lang="zh-TW" altLang="en-US" dirty="0" smtClean="0"/>
              <a:t>、依文句的訊息做推論。</a:t>
            </a:r>
          </a:p>
          <a:p>
            <a:pPr eaLnBrk="1" hangingPunct="1"/>
            <a:r>
              <a:rPr lang="en-US" altLang="zh-TW" dirty="0" smtClean="0"/>
              <a:t>3</a:t>
            </a:r>
            <a:r>
              <a:rPr lang="zh-TW" altLang="en-US" dirty="0" smtClean="0"/>
              <a:t>、推論段落的意義。</a:t>
            </a:r>
          </a:p>
          <a:p>
            <a:pPr eaLnBrk="1" hangingPunct="1"/>
            <a:r>
              <a:rPr lang="en-US" altLang="zh-TW" dirty="0" smtClean="0"/>
              <a:t>4</a:t>
            </a:r>
            <a:r>
              <a:rPr lang="zh-TW" altLang="en-US" dirty="0" smtClean="0"/>
              <a:t>、推論全文的意義或主旨。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57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推論策略（閱讀偵探）</a:t>
            </a:r>
          </a:p>
        </p:txBody>
      </p:sp>
      <p:sp>
        <p:nvSpPr>
          <p:cNvPr id="39939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zh-TW" altLang="en-US" dirty="0" smtClean="0"/>
              <a:t>二、使用時機</a:t>
            </a:r>
          </a:p>
          <a:p>
            <a:pPr eaLnBrk="1" hangingPunct="1"/>
            <a:r>
              <a:rPr lang="en-US" altLang="zh-TW" dirty="0" smtClean="0"/>
              <a:t>1</a:t>
            </a:r>
            <a:r>
              <a:rPr lang="zh-TW" altLang="en-US" dirty="0" smtClean="0"/>
              <a:t>、當閱讀時遇有看不懂的字句，就依上下文的關係去推論字句的意思。</a:t>
            </a:r>
          </a:p>
          <a:p>
            <a:pPr eaLnBrk="1" hangingPunct="1"/>
            <a:r>
              <a:rPr lang="en-US" altLang="zh-TW" dirty="0" smtClean="0"/>
              <a:t>2</a:t>
            </a:r>
            <a:r>
              <a:rPr lang="zh-TW" altLang="en-US" dirty="0" smtClean="0"/>
              <a:t>、在閱讀中，依段落的內容去推論作者文中所省略的內容，以對文章有更深入的理解。 </a:t>
            </a:r>
          </a:p>
          <a:p>
            <a:pPr eaLnBrk="1" hangingPunct="1"/>
            <a:r>
              <a:rPr lang="en-US" altLang="zh-TW" dirty="0" smtClean="0"/>
              <a:t>3</a:t>
            </a:r>
            <a:r>
              <a:rPr lang="zh-TW" altLang="en-US" dirty="0" smtClean="0"/>
              <a:t>、讀一段（篇）文章後，推論作者此文的用意及主旨為何？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58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自詢策略（自問自答） </a:t>
            </a:r>
          </a:p>
        </p:txBody>
      </p:sp>
      <p:sp>
        <p:nvSpPr>
          <p:cNvPr id="40963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zh-TW" altLang="en-US" dirty="0" smtClean="0"/>
              <a:t>一、閱讀步驟</a:t>
            </a:r>
          </a:p>
          <a:p>
            <a:pPr eaLnBrk="1" hangingPunct="1"/>
            <a:r>
              <a:rPr lang="en-US" altLang="zh-TW" dirty="0" smtClean="0"/>
              <a:t>1</a:t>
            </a:r>
            <a:r>
              <a:rPr lang="zh-TW" altLang="en-US" dirty="0" smtClean="0"/>
              <a:t>、六問法：何人、何處、為何、什麼、如何、何時？</a:t>
            </a:r>
          </a:p>
          <a:p>
            <a:pPr eaLnBrk="1" hangingPunct="1"/>
            <a:r>
              <a:rPr lang="en-US" altLang="zh-TW" dirty="0" smtClean="0"/>
              <a:t>2</a:t>
            </a:r>
            <a:r>
              <a:rPr lang="zh-TW" altLang="en-US" dirty="0" smtClean="0"/>
              <a:t>、問題分類：答案明顯的問題、推論的問題、心得與感想的問題。</a:t>
            </a:r>
          </a:p>
          <a:p>
            <a:pPr eaLnBrk="1" hangingPunct="1"/>
            <a:r>
              <a:rPr lang="en-US" altLang="zh-TW" dirty="0" smtClean="0"/>
              <a:t>3</a:t>
            </a:r>
            <a:r>
              <a:rPr lang="zh-TW" altLang="en-US" dirty="0" smtClean="0"/>
              <a:t>、問題層次：記憶理解；分析比較運用；綜合批判。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59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閱讀</a:t>
            </a:r>
            <a:r>
              <a:rPr lang="zh-TW" altLang="zh-TW" dirty="0" smtClean="0"/>
              <a:t>第</a:t>
            </a:r>
            <a:r>
              <a:rPr lang="zh-TW" altLang="en-US" dirty="0" smtClean="0"/>
              <a:t>三</a:t>
            </a:r>
            <a:r>
              <a:rPr lang="zh-TW" altLang="zh-TW" dirty="0" smtClean="0"/>
              <a:t>學習階段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zh-TW" dirty="0" smtClean="0"/>
              <a:t>流暢朗讀各類文本，並表現抑揚頓挫的變化。 </a:t>
            </a:r>
          </a:p>
          <a:p>
            <a:r>
              <a:rPr lang="zh-TW" altLang="zh-TW" dirty="0" smtClean="0"/>
              <a:t>理解各種標點符號的用法與表達效果。 </a:t>
            </a:r>
          </a:p>
          <a:p>
            <a:r>
              <a:rPr lang="zh-TW" altLang="zh-TW" dirty="0" smtClean="0"/>
              <a:t>讀懂與學習階段相符的文本。</a:t>
            </a:r>
          </a:p>
          <a:p>
            <a:r>
              <a:rPr lang="zh-TW" altLang="zh-TW" b="1" dirty="0" smtClean="0"/>
              <a:t>區分文本中的客觀事實與主觀判斷之間的差別</a:t>
            </a:r>
            <a:r>
              <a:rPr lang="zh-TW" altLang="zh-TW" dirty="0" smtClean="0"/>
              <a:t>。 </a:t>
            </a:r>
          </a:p>
          <a:p>
            <a:r>
              <a:rPr lang="zh-TW" altLang="zh-TW" b="1" dirty="0" smtClean="0"/>
              <a:t>認識議論文本的特徵</a:t>
            </a:r>
            <a:r>
              <a:rPr lang="zh-TW" altLang="zh-TW" dirty="0" smtClean="0"/>
              <a:t>。</a:t>
            </a:r>
          </a:p>
          <a:p>
            <a:r>
              <a:rPr lang="zh-TW" altLang="zh-TW" dirty="0" smtClean="0"/>
              <a:t>熟習適合學習階段的</a:t>
            </a:r>
            <a:r>
              <a:rPr lang="zh-TW" altLang="zh-TW" b="1" dirty="0" smtClean="0"/>
              <a:t>摘要策略，擷取大意</a:t>
            </a:r>
            <a:r>
              <a:rPr lang="zh-TW" altLang="zh-TW" dirty="0" smtClean="0"/>
              <a:t>。 </a:t>
            </a:r>
          </a:p>
          <a:p>
            <a:r>
              <a:rPr lang="zh-TW" altLang="zh-TW" b="1" dirty="0" smtClean="0"/>
              <a:t>連結相關的知識和經驗，提出自己的觀點，評述文本的內容</a:t>
            </a:r>
            <a:r>
              <a:rPr lang="zh-TW" altLang="zh-TW" dirty="0" smtClean="0"/>
              <a:t>。 </a:t>
            </a:r>
            <a:endParaRPr lang="zh-TW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自詢策略（自問自答）</a:t>
            </a:r>
          </a:p>
        </p:txBody>
      </p:sp>
      <p:sp>
        <p:nvSpPr>
          <p:cNvPr id="41987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zh-TW" altLang="en-US" dirty="0" smtClean="0"/>
              <a:t>二、使用時機</a:t>
            </a:r>
          </a:p>
          <a:p>
            <a:pPr eaLnBrk="1" hangingPunct="1"/>
            <a:r>
              <a:rPr lang="en-US" altLang="zh-TW" dirty="0" smtClean="0"/>
              <a:t>1</a:t>
            </a:r>
            <a:r>
              <a:rPr lang="zh-TW" altLang="en-US" dirty="0" smtClean="0"/>
              <a:t>、當我門閱讀之前先看看題目、標題，此時可自問一些問題，以提升自己的閱讀動機，及專心在閱讀中尋找答案。</a:t>
            </a:r>
          </a:p>
          <a:p>
            <a:pPr eaLnBrk="1" hangingPunct="1"/>
            <a:r>
              <a:rPr lang="en-US" altLang="zh-TW" dirty="0" smtClean="0"/>
              <a:t>2</a:t>
            </a:r>
            <a:r>
              <a:rPr lang="zh-TW" altLang="en-US" dirty="0" smtClean="0"/>
              <a:t>、在閱讀完一篇文章後，也可用上述的方式來自問自答，以測試自己的理解能力，若有不懂之處可馬上回頭再讀，若仍不懂，則再採取其他補救措施。 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60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補救策略（看不懂的做法） </a:t>
            </a:r>
          </a:p>
        </p:txBody>
      </p:sp>
      <p:sp>
        <p:nvSpPr>
          <p:cNvPr id="43011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None/>
            </a:pPr>
            <a:r>
              <a:rPr lang="zh-TW" altLang="en-US" dirty="0" smtClean="0"/>
              <a:t>一、閱讀步驟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 smtClean="0"/>
              <a:t>1</a:t>
            </a:r>
            <a:r>
              <a:rPr lang="zh-TW" altLang="en-US" dirty="0" smtClean="0"/>
              <a:t>、讀慢一點。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 smtClean="0"/>
              <a:t>2</a:t>
            </a:r>
            <a:r>
              <a:rPr lang="zh-TW" altLang="en-US" dirty="0" smtClean="0"/>
              <a:t>、再讀一、二遍。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 smtClean="0"/>
              <a:t>3</a:t>
            </a:r>
            <a:r>
              <a:rPr lang="zh-TW" altLang="en-US" dirty="0" smtClean="0"/>
              <a:t>、為生字、生詞查工具書。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 smtClean="0"/>
              <a:t>4</a:t>
            </a:r>
            <a:r>
              <a:rPr lang="zh-TW" altLang="en-US" dirty="0" smtClean="0"/>
              <a:t>、在難字、難句下做記號。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 smtClean="0"/>
              <a:t>5</a:t>
            </a:r>
            <a:r>
              <a:rPr lang="zh-TW" altLang="en-US" dirty="0" smtClean="0"/>
              <a:t>、對照上下文了解意思。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dirty="0" smtClean="0"/>
              <a:t>6</a:t>
            </a:r>
            <a:r>
              <a:rPr lang="zh-TW" altLang="en-US" dirty="0" smtClean="0"/>
              <a:t>、請教師長、同學或查工具書（網路查詢）。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61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補救策略（看不懂的做法） </a:t>
            </a:r>
          </a:p>
        </p:txBody>
      </p:sp>
      <p:sp>
        <p:nvSpPr>
          <p:cNvPr id="44035" name="Rectangle 3"/>
          <p:cNvSpPr>
            <a:spLocks noGrp="1" noRo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zh-TW" altLang="en-US" dirty="0" smtClean="0"/>
              <a:t>二、使用時機</a:t>
            </a:r>
          </a:p>
          <a:p>
            <a:pPr eaLnBrk="1" hangingPunct="1"/>
            <a:r>
              <a:rPr lang="en-US" altLang="zh-TW" dirty="0" smtClean="0"/>
              <a:t>1</a:t>
            </a:r>
            <a:r>
              <a:rPr lang="zh-TW" altLang="en-US" dirty="0" smtClean="0"/>
              <a:t>、當閱讀理解失敗時，就採取補救策略。</a:t>
            </a:r>
          </a:p>
          <a:p>
            <a:pPr eaLnBrk="1" hangingPunct="1"/>
            <a:r>
              <a:rPr lang="en-US" altLang="zh-TW" dirty="0" smtClean="0"/>
              <a:t>2</a:t>
            </a:r>
            <a:r>
              <a:rPr lang="zh-TW" altLang="en-US" dirty="0" smtClean="0"/>
              <a:t>、在閱讀過程中，隨時監控自己是否理解，若不能理解，馬上採取對應之補救策略。 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62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閱讀</a:t>
            </a:r>
            <a:r>
              <a:rPr lang="zh-TW" altLang="zh-TW" dirty="0" smtClean="0"/>
              <a:t>第</a:t>
            </a:r>
            <a:r>
              <a:rPr lang="zh-TW" altLang="en-US" dirty="0" smtClean="0"/>
              <a:t>三</a:t>
            </a:r>
            <a:r>
              <a:rPr lang="zh-TW" altLang="zh-TW" dirty="0" smtClean="0"/>
              <a:t>學習階段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zh-TW" dirty="0" smtClean="0"/>
              <a:t>運用</a:t>
            </a:r>
            <a:r>
              <a:rPr lang="zh-TW" altLang="zh-TW" b="1" dirty="0" smtClean="0"/>
              <a:t>自我提問、推論</a:t>
            </a:r>
            <a:r>
              <a:rPr lang="zh-TW" altLang="zh-TW" dirty="0" smtClean="0"/>
              <a:t>等策略，</a:t>
            </a:r>
            <a:r>
              <a:rPr lang="zh-TW" altLang="zh-TW" b="1" dirty="0" smtClean="0"/>
              <a:t>推論文本隱含的因果訊息或觀點。 </a:t>
            </a:r>
          </a:p>
          <a:p>
            <a:r>
              <a:rPr lang="zh-TW" altLang="zh-TW" dirty="0" smtClean="0"/>
              <a:t>因應不同的</a:t>
            </a:r>
            <a:r>
              <a:rPr lang="en-US" altLang="zh-TW" dirty="0" smtClean="0"/>
              <a:t>(</a:t>
            </a:r>
            <a:r>
              <a:rPr lang="zh-TW" altLang="en-US" dirty="0" smtClean="0"/>
              <a:t>學習或閱讀</a:t>
            </a:r>
            <a:r>
              <a:rPr lang="en-US" altLang="zh-TW" dirty="0" smtClean="0"/>
              <a:t>)</a:t>
            </a:r>
            <a:r>
              <a:rPr lang="zh-TW" altLang="zh-TW" dirty="0" smtClean="0"/>
              <a:t>目的，運用不同的閱讀策略。</a:t>
            </a:r>
          </a:p>
          <a:p>
            <a:r>
              <a:rPr lang="zh-TW" altLang="zh-TW" dirty="0" smtClean="0"/>
              <a:t>結合自己的特長和興趣，主動尋找閱讀材料。 </a:t>
            </a:r>
          </a:p>
          <a:p>
            <a:r>
              <a:rPr lang="zh-TW" altLang="zh-TW" dirty="0" smtClean="0"/>
              <a:t>大量閱讀多元文本，辨識文本中議題的訊息或觀點。 </a:t>
            </a:r>
          </a:p>
          <a:p>
            <a:r>
              <a:rPr lang="zh-TW" altLang="zh-TW" b="1" dirty="0" smtClean="0"/>
              <a:t>運用圖書館</a:t>
            </a:r>
            <a:r>
              <a:rPr lang="en-US" altLang="zh-TW" b="1" dirty="0" smtClean="0"/>
              <a:t>(</a:t>
            </a:r>
            <a:r>
              <a:rPr lang="zh-TW" altLang="zh-TW" b="1" dirty="0" smtClean="0"/>
              <a:t>室</a:t>
            </a:r>
            <a:r>
              <a:rPr lang="en-US" altLang="zh-TW" b="1" dirty="0" smtClean="0"/>
              <a:t>)</a:t>
            </a:r>
            <a:r>
              <a:rPr lang="zh-TW" altLang="zh-TW" b="1" dirty="0" smtClean="0"/>
              <a:t>、科技與網路，進行資料蒐集、解讀與判斷， 提升多元文本的閱讀和應用能力。</a:t>
            </a:r>
            <a:endParaRPr lang="zh-TW" altLang="zh-TW" b="1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培養孩子語言智慧</a:t>
            </a:r>
          </a:p>
        </p:txBody>
      </p:sp>
      <p:sp>
        <p:nvSpPr>
          <p:cNvPr id="4099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跟孩子說話，並引導孩子回應</a:t>
            </a:r>
            <a:endParaRPr lang="en-US" altLang="zh-TW" smtClean="0"/>
          </a:p>
          <a:p>
            <a:pPr eaLnBrk="1" hangingPunct="1"/>
            <a:r>
              <a:rPr lang="zh-TW" altLang="en-US" smtClean="0"/>
              <a:t>一起唱兒歌、背童詩</a:t>
            </a:r>
            <a:endParaRPr lang="en-US" altLang="zh-TW" smtClean="0"/>
          </a:p>
          <a:p>
            <a:pPr eaLnBrk="1" hangingPunct="1"/>
            <a:r>
              <a:rPr lang="zh-TW" altLang="en-US" smtClean="0"/>
              <a:t>一起看繪本、唸繪本</a:t>
            </a:r>
            <a:endParaRPr lang="en-US" altLang="zh-TW" smtClean="0"/>
          </a:p>
          <a:p>
            <a:pPr eaLnBrk="1" hangingPunct="1"/>
            <a:r>
              <a:rPr lang="zh-TW" altLang="en-US" smtClean="0"/>
              <a:t>聽故事與說故事</a:t>
            </a:r>
            <a:endParaRPr lang="en-US" altLang="zh-TW" smtClean="0"/>
          </a:p>
          <a:p>
            <a:pPr eaLnBrk="1" hangingPunct="1"/>
            <a:r>
              <a:rPr lang="zh-TW" altLang="en-US" smtClean="0"/>
              <a:t>玩文字遊戲</a:t>
            </a:r>
            <a:endParaRPr lang="en-US" altLang="zh-TW" smtClean="0"/>
          </a:p>
          <a:p>
            <a:pPr eaLnBrk="1" hangingPunct="1"/>
            <a:r>
              <a:rPr lang="zh-TW" altLang="en-US" smtClean="0"/>
              <a:t>一起看動畫、卡通</a:t>
            </a:r>
            <a:endParaRPr lang="en-US" altLang="zh-TW" smtClean="0"/>
          </a:p>
          <a:p>
            <a:pPr eaLnBrk="1" hangingPunct="1"/>
            <a:r>
              <a:rPr lang="zh-TW" altLang="en-US" smtClean="0"/>
              <a:t>一起看動畫影片</a:t>
            </a:r>
            <a:endParaRPr lang="en-US" altLang="zh-TW" smtClean="0"/>
          </a:p>
          <a:p>
            <a:pPr eaLnBrk="1" hangingPunct="1"/>
            <a:endParaRPr lang="zh-TW" altLang="en-US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閱讀從認字開始</a:t>
            </a:r>
          </a:p>
        </p:txBody>
      </p:sp>
      <p:sp>
        <p:nvSpPr>
          <p:cNvPr id="512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認識字的形</a:t>
            </a:r>
            <a:endParaRPr lang="en-US" altLang="zh-TW" dirty="0" smtClean="0"/>
          </a:p>
          <a:p>
            <a:r>
              <a:rPr lang="zh-TW" altLang="en-US" dirty="0" smtClean="0"/>
              <a:t>認識字的音</a:t>
            </a:r>
            <a:endParaRPr lang="en-US" altLang="zh-TW" dirty="0" smtClean="0"/>
          </a:p>
          <a:p>
            <a:r>
              <a:rPr lang="zh-TW" altLang="en-US" dirty="0" smtClean="0"/>
              <a:t>認識字的義</a:t>
            </a:r>
            <a:endParaRPr lang="en-US" altLang="zh-TW" dirty="0" smtClean="0"/>
          </a:p>
          <a:p>
            <a:r>
              <a:rPr lang="zh-TW" altLang="en-US" dirty="0" smtClean="0"/>
              <a:t>培養文字的敏感度</a:t>
            </a:r>
            <a:endParaRPr lang="en-US" altLang="zh-TW" dirty="0" smtClean="0"/>
          </a:p>
          <a:p>
            <a:r>
              <a:rPr lang="zh-TW" altLang="en-US" dirty="0" smtClean="0"/>
              <a:t>培養文字的創意聯想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32FCF-867D-4FD9-8B5B-91EA53FBACE4}" type="slidenum">
              <a:rPr lang="zh-TW" altLang="en-US" smtClean="0"/>
              <a:pPr/>
              <a:t>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都會">
  <a:themeElements>
    <a:clrScheme name="都會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都會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都會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392</TotalTime>
  <Words>3091</Words>
  <Application>Microsoft Office PowerPoint</Application>
  <PresentationFormat>如螢幕大小 (4:3)</PresentationFormat>
  <Paragraphs>445</Paragraphs>
  <Slides>62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62</vt:i4>
      </vt:variant>
    </vt:vector>
  </HeadingPairs>
  <TitlesOfParts>
    <vt:vector size="63" baseType="lpstr">
      <vt:lpstr>都會</vt:lpstr>
      <vt:lpstr>國小學生閱讀素養教學實務</vt:lpstr>
      <vt:lpstr>閱讀第一學習階段</vt:lpstr>
      <vt:lpstr>閱讀第一學習階段</vt:lpstr>
      <vt:lpstr>閱讀第二學習階段</vt:lpstr>
      <vt:lpstr>閱讀第二學習階段</vt:lpstr>
      <vt:lpstr>閱讀第三學習階段</vt:lpstr>
      <vt:lpstr>閱讀第三學習階段</vt:lpstr>
      <vt:lpstr>培養孩子語言智慧</vt:lpstr>
      <vt:lpstr>閱讀從認字開始</vt:lpstr>
      <vt:lpstr>用一字猜一字</vt:lpstr>
      <vt:lpstr>用一字猜一字(解答)</vt:lpstr>
      <vt:lpstr>用兩字猜一字</vt:lpstr>
      <vt:lpstr>用兩字猜一字(解答)</vt:lpstr>
      <vt:lpstr>用三字猜一字</vt:lpstr>
      <vt:lpstr>用三字猜一字(解答)</vt:lpstr>
      <vt:lpstr>用四字猜一字</vt:lpstr>
      <vt:lpstr>用四字猜一字(解答)</vt:lpstr>
      <vt:lpstr>句子檢查的標準</vt:lpstr>
      <vt:lpstr>第一題</vt:lpstr>
      <vt:lpstr>第二題</vt:lpstr>
      <vt:lpstr>第三題</vt:lpstr>
      <vt:lpstr>第四題</vt:lpstr>
      <vt:lpstr>句型練習</vt:lpstr>
      <vt:lpstr>句型練習</vt:lpstr>
      <vt:lpstr>陪孩子讀兒童詩</vt:lpstr>
      <vt:lpstr>陪孩子讀兒童詩</vt:lpstr>
      <vt:lpstr>陪孩子讀兒童詩</vt:lpstr>
      <vt:lpstr>陪孩子讀兒童詩</vt:lpstr>
      <vt:lpstr>陪孩子讀新詩</vt:lpstr>
      <vt:lpstr>陪孩子讀唐詩</vt:lpstr>
      <vt:lpstr>陪孩子讀唐詩</vt:lpstr>
      <vt:lpstr>陪孩子讀唐詩</vt:lpstr>
      <vt:lpstr>陪孩子讀唐詩</vt:lpstr>
      <vt:lpstr>讀寫發展可能在嬰兒階段開始</vt:lpstr>
      <vt:lpstr>文字用途的理解是讀寫發展的基礎</vt:lpstr>
      <vt:lpstr>書面語言有許多重要功能</vt:lpstr>
      <vt:lpstr>讀寫發展與口頭語言發展有相同的學習策略</vt:lpstr>
      <vt:lpstr>如何鼓勵孩子閱讀</vt:lpstr>
      <vt:lpstr>如何鼓勵孩子閱讀</vt:lpstr>
      <vt:lpstr>如何教導孩子閱讀</vt:lpstr>
      <vt:lpstr>良好的閱讀習慣</vt:lpstr>
      <vt:lpstr>良好的閱讀準備</vt:lpstr>
      <vt:lpstr>持續閱讀必做的事</vt:lpstr>
      <vt:lpstr>閱讀的層次</vt:lpstr>
      <vt:lpstr>基礎閱讀</vt:lpstr>
      <vt:lpstr>閱讀準備階段</vt:lpstr>
      <vt:lpstr>練習各種閱讀策略</vt:lpstr>
      <vt:lpstr>預測策略（預想文章的內容） </vt:lpstr>
      <vt:lpstr>預測策略（預想文章的內容） </vt:lpstr>
      <vt:lpstr>劃線策略（重點在哪裡） </vt:lpstr>
      <vt:lpstr>劃線策略（重點在哪裡） </vt:lpstr>
      <vt:lpstr>劃線策略（重點在哪裡）</vt:lpstr>
      <vt:lpstr>摘要策略（摘取文章大意） </vt:lpstr>
      <vt:lpstr>摘要策略（摘取文章大意） </vt:lpstr>
      <vt:lpstr>結構分析策略（故事的骨架） </vt:lpstr>
      <vt:lpstr>結構分析策略（故事的骨架） </vt:lpstr>
      <vt:lpstr>推論策略（閱讀偵探） </vt:lpstr>
      <vt:lpstr>推論策略（閱讀偵探）</vt:lpstr>
      <vt:lpstr>自詢策略（自問自答） </vt:lpstr>
      <vt:lpstr>自詢策略（自問自答）</vt:lpstr>
      <vt:lpstr>補救策略（看不懂的做法） </vt:lpstr>
      <vt:lpstr>補救策略（看不懂的做法）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國小學生閱讀素養教學實務</dc:title>
  <dc:creator>MONEY</dc:creator>
  <cp:lastModifiedBy>asus</cp:lastModifiedBy>
  <cp:revision>13</cp:revision>
  <dcterms:created xsi:type="dcterms:W3CDTF">2021-03-17T02:39:13Z</dcterms:created>
  <dcterms:modified xsi:type="dcterms:W3CDTF">2021-09-23T03:24:30Z</dcterms:modified>
</cp:coreProperties>
</file>